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60" r:id="rId4"/>
    <p:sldId id="261" r:id="rId5"/>
    <p:sldId id="274" r:id="rId6"/>
    <p:sldId id="263" r:id="rId7"/>
    <p:sldId id="268" r:id="rId8"/>
    <p:sldId id="270" r:id="rId9"/>
    <p:sldId id="275" r:id="rId10"/>
    <p:sldId id="264" r:id="rId11"/>
    <p:sldId id="271" r:id="rId12"/>
    <p:sldId id="265" r:id="rId13"/>
    <p:sldId id="266" r:id="rId14"/>
    <p:sldId id="276" r:id="rId15"/>
    <p:sldId id="277" r:id="rId16"/>
    <p:sldId id="278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E0C9E-4F2D-4F34-971B-B07340AFB302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66A2B-2AA1-4161-99D9-1C2164A6A7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939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6790-6D47-43B5-9C66-FB5591C8930A}" type="datetime1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36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138C-D39E-4993-8964-45F28AAB8449}" type="datetime1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50123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138C-D39E-4993-8964-45F28AAB8449}" type="datetime1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621661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138C-D39E-4993-8964-45F28AAB8449}" type="datetime1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81352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138C-D39E-4993-8964-45F28AAB8449}" type="datetime1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630522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138C-D39E-4993-8964-45F28AAB8449}" type="datetime1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89209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9417-8BB3-43EB-B9AB-E98C6A4F47E8}" type="datetime1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020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2A4C-F5EF-455A-85AE-D5CA85752C26}" type="datetime1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85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B161-6937-43A0-9835-B4C2282D5E61}" type="datetime1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83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24DD-3B6E-43CD-B489-D7BE140C2B1F}" type="datetime1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25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966E1-1262-4537-821F-6036C50B1CCB}" type="datetime1">
              <a:rPr lang="ru-RU" smtClean="0"/>
              <a:t>03.04.2020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687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6401-8CF4-4B89-81EE-AA50DB7EEA2D}" type="datetime1">
              <a:rPr lang="ru-RU" smtClean="0"/>
              <a:t>03.04.2020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11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21061-9D92-4E91-92ED-A9AC89F54FC9}" type="datetime1">
              <a:rPr lang="ru-RU" smtClean="0"/>
              <a:t>03.04.2020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4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28FB-EDCD-4AF8-9CAE-9B0F80EB4864}" type="datetime1">
              <a:rPr lang="ru-RU" smtClean="0"/>
              <a:t>03.04.2020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45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DA80-C26A-4495-BE7D-EBB608396826}" type="datetime1">
              <a:rPr lang="ru-RU" smtClean="0"/>
              <a:t>03.04.2020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951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EC92-89C3-4325-914A-47B07C65B455}" type="datetime1">
              <a:rPr lang="ru-RU" smtClean="0"/>
              <a:t>03.04.2020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1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F138C-D39E-4993-8964-45F28AAB8449}" type="datetime1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7F6961-625C-4675-BF4B-8E0B630444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25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/>
              <a:t>Учение об инфекции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315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260648"/>
            <a:ext cx="7884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/>
              <a:t>Формы инфекций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1350686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 По природе возбудителя : бактериальная, вирусная, грибковая, протозойная</a:t>
            </a:r>
          </a:p>
          <a:p>
            <a:r>
              <a:rPr lang="ru-RU" sz="2400" dirty="0"/>
              <a:t> По происхождению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/>
              <a:t>: экзогенная, эндогенная</a:t>
            </a:r>
          </a:p>
          <a:p>
            <a:r>
              <a:rPr lang="ru-RU" sz="2400" dirty="0"/>
              <a:t>По проявлению: </a:t>
            </a:r>
            <a:r>
              <a:rPr lang="ru-RU" sz="2400" dirty="0" err="1"/>
              <a:t>манифестная</a:t>
            </a:r>
            <a:r>
              <a:rPr lang="ru-RU" sz="2400" dirty="0"/>
              <a:t>, бессимптомная</a:t>
            </a:r>
          </a:p>
          <a:p>
            <a:r>
              <a:rPr lang="ru-RU" sz="2400" dirty="0"/>
              <a:t>По локализации в организме: местная (очаговая), генерализованная: бактериемия, </a:t>
            </a:r>
            <a:r>
              <a:rPr lang="ru-RU" sz="2400" dirty="0" err="1"/>
              <a:t>вирусемия</a:t>
            </a:r>
            <a:r>
              <a:rPr lang="ru-RU" sz="2400" dirty="0"/>
              <a:t>, </a:t>
            </a:r>
            <a:r>
              <a:rPr lang="ru-RU" sz="2400" dirty="0" err="1"/>
              <a:t>токсинемия</a:t>
            </a:r>
            <a:r>
              <a:rPr lang="ru-RU" sz="2400" dirty="0"/>
              <a:t>, сепсис, </a:t>
            </a:r>
            <a:r>
              <a:rPr lang="ru-RU" sz="2400" dirty="0" err="1"/>
              <a:t>септикопиемия</a:t>
            </a:r>
            <a:endParaRPr lang="ru-RU" sz="2400" dirty="0"/>
          </a:p>
          <a:p>
            <a:r>
              <a:rPr lang="ru-RU" sz="2400" dirty="0"/>
              <a:t>По числу возбудителей : </a:t>
            </a:r>
            <a:r>
              <a:rPr lang="ru-RU" sz="2400" dirty="0" err="1"/>
              <a:t>моноинфекция</a:t>
            </a:r>
            <a:r>
              <a:rPr lang="ru-RU" sz="2400" dirty="0"/>
              <a:t>, смешанная инфекция</a:t>
            </a:r>
          </a:p>
          <a:p>
            <a:r>
              <a:rPr lang="ru-RU" sz="2400" dirty="0"/>
              <a:t>По продолжительности: острые, хронические</a:t>
            </a:r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99654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11560" y="836712"/>
            <a:ext cx="80648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Повторные проявления инфекционного заболевания</a:t>
            </a:r>
          </a:p>
          <a:p>
            <a:endParaRPr lang="ru-RU" sz="2400" dirty="0"/>
          </a:p>
          <a:p>
            <a:r>
              <a:rPr lang="ru-RU" sz="2400" dirty="0"/>
              <a:t>Рецидив – возврат клинических проявлений без повторного заражения</a:t>
            </a:r>
          </a:p>
          <a:p>
            <a:endParaRPr lang="ru-RU" sz="2400" dirty="0"/>
          </a:p>
          <a:p>
            <a:r>
              <a:rPr lang="ru-RU" sz="2400" dirty="0"/>
              <a:t>Реинфекция – заболевание в результате  повторного  заражения</a:t>
            </a:r>
          </a:p>
          <a:p>
            <a:endParaRPr lang="ru-RU" sz="2400" dirty="0"/>
          </a:p>
          <a:p>
            <a:r>
              <a:rPr lang="ru-RU" sz="2400" dirty="0"/>
              <a:t>Суперинфекция – заражение этим же микробом до выздоровления</a:t>
            </a:r>
          </a:p>
          <a:p>
            <a:endParaRPr lang="ru-RU" sz="2400" dirty="0"/>
          </a:p>
          <a:p>
            <a:r>
              <a:rPr lang="ru-RU" sz="2400" dirty="0"/>
              <a:t>Вторичная инфекция – к первоначальной болезни  присоединяется  другая</a:t>
            </a:r>
          </a:p>
        </p:txBody>
      </p:sp>
    </p:spTree>
    <p:extLst>
      <p:ext uri="{BB962C8B-B14F-4D97-AF65-F5344CB8AC3E}">
        <p14:creationId xmlns:p14="http://schemas.microsoft.com/office/powerpoint/2010/main" val="658963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27461" y="421293"/>
            <a:ext cx="7976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Особенности инфекционных болезней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9592" y="1412776"/>
            <a:ext cx="73448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/>
              <a:t>Определенные входные ворота инфекции</a:t>
            </a:r>
          </a:p>
          <a:p>
            <a:pPr marL="342900" indent="-342900">
              <a:buAutoNum type="arabicPeriod"/>
            </a:pPr>
            <a:endParaRPr lang="ru-RU" sz="2800" dirty="0"/>
          </a:p>
          <a:p>
            <a:pPr marL="342900" indent="-342900">
              <a:buAutoNum type="arabicPeriod"/>
            </a:pPr>
            <a:r>
              <a:rPr lang="ru-RU" sz="2800" dirty="0"/>
              <a:t>Необходимая инфицирующая доза возбудителя</a:t>
            </a:r>
          </a:p>
          <a:p>
            <a:pPr marL="342900" indent="-342900">
              <a:buAutoNum type="arabicPeriod"/>
            </a:pPr>
            <a:r>
              <a:rPr lang="ru-RU" sz="2800" dirty="0" err="1"/>
              <a:t>Контагиозность</a:t>
            </a:r>
            <a:endParaRPr lang="ru-RU" sz="2800" dirty="0"/>
          </a:p>
          <a:p>
            <a:pPr marL="342900" indent="-342900">
              <a:buAutoNum type="arabicPeriod"/>
            </a:pPr>
            <a:endParaRPr lang="ru-RU" sz="2800" dirty="0"/>
          </a:p>
          <a:p>
            <a:pPr marL="342900" indent="-342900">
              <a:buAutoNum type="arabicPeriod"/>
            </a:pPr>
            <a:r>
              <a:rPr lang="ru-RU" sz="2800" dirty="0"/>
              <a:t>Циклическое течение</a:t>
            </a:r>
          </a:p>
          <a:p>
            <a:pPr marL="342900" indent="-342900">
              <a:buAutoNum type="arabicPeriod"/>
            </a:pPr>
            <a:endParaRPr lang="ru-RU" sz="2800" dirty="0"/>
          </a:p>
          <a:p>
            <a:pPr marL="342900" indent="-342900">
              <a:buAutoNum type="arabicPeriod"/>
            </a:pPr>
            <a:r>
              <a:rPr lang="ru-RU" sz="2800" dirty="0"/>
              <a:t>Иммунный ответ организма</a:t>
            </a:r>
          </a:p>
          <a:p>
            <a:pPr marL="342900" indent="-342900"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71427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764704"/>
            <a:ext cx="79928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Характеристика периодов инфекционных болезней</a:t>
            </a:r>
          </a:p>
          <a:p>
            <a:endParaRPr lang="ru-RU" sz="2400" dirty="0"/>
          </a:p>
          <a:p>
            <a:r>
              <a:rPr lang="ru-RU" sz="2400" b="1" dirty="0"/>
              <a:t>Инкубационный</a:t>
            </a:r>
            <a:r>
              <a:rPr lang="ru-RU" sz="2400" dirty="0"/>
              <a:t> :  От момента заражения до появления первых признаков болезни. Происходит адгезия микроба  на чувствительных клетках</a:t>
            </a:r>
          </a:p>
          <a:p>
            <a:r>
              <a:rPr lang="ru-RU" sz="2400" b="1" dirty="0"/>
              <a:t>Продромальный </a:t>
            </a:r>
            <a:r>
              <a:rPr lang="ru-RU" sz="2400" dirty="0"/>
              <a:t>: период предвестников. Идет колонизация чувствительных клеток. Появляются первые неспецифические симптомы болезни</a:t>
            </a:r>
          </a:p>
          <a:p>
            <a:r>
              <a:rPr lang="ru-RU" sz="2400" b="1" dirty="0"/>
              <a:t>Период разгара болезни:</a:t>
            </a:r>
            <a:r>
              <a:rPr lang="ru-RU" sz="2400" b="1" spc="300" dirty="0">
                <a:solidFill>
                  <a:srgbClr val="FFFF00"/>
                </a:solidFill>
              </a:rPr>
              <a:t>: </a:t>
            </a:r>
            <a:r>
              <a:rPr lang="ru-RU" sz="2400" b="1" spc="300" dirty="0"/>
              <a:t>микроб интенсивно размножается. Появляются специфические симптомы болезни</a:t>
            </a:r>
          </a:p>
          <a:p>
            <a:r>
              <a:rPr lang="ru-RU" sz="2400" b="1" spc="300" dirty="0"/>
              <a:t>Период реконвалесценции:</a:t>
            </a:r>
            <a:r>
              <a:rPr lang="ru-RU" sz="2400" b="1" spc="300" dirty="0">
                <a:solidFill>
                  <a:srgbClr val="FFFF00"/>
                </a:solidFill>
              </a:rPr>
              <a:t> </a:t>
            </a:r>
            <a:r>
              <a:rPr lang="ru-RU" sz="2400" dirty="0"/>
              <a:t>прекращение  размножения и гибель возбудителя. Нормализация функций организма.</a:t>
            </a:r>
            <a:endParaRPr lang="ru-RU" sz="2400" dirty="0">
              <a:solidFill>
                <a:srgbClr val="FFFF00"/>
              </a:solidFill>
            </a:endParaRPr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66811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CC5F712-7C8D-4204-9BFF-2BBD2507B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Источники инфекции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9F4079-D68E-4489-AFED-03D7F1B57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1. Больной человек или носитель. Такие инфекции называются </a:t>
            </a:r>
            <a:r>
              <a:rPr lang="ru-RU" sz="2800" dirty="0" err="1"/>
              <a:t>антропонозными</a:t>
            </a:r>
            <a:endParaRPr lang="ru-RU" sz="2800" dirty="0"/>
          </a:p>
          <a:p>
            <a:r>
              <a:rPr lang="ru-RU" sz="2800" dirty="0"/>
              <a:t>2. Животное – больное или носитель – зоонозные инфекции</a:t>
            </a:r>
          </a:p>
          <a:p>
            <a:r>
              <a:rPr lang="ru-RU" sz="2800" dirty="0"/>
              <a:t>3. Объекты окружающей среды – </a:t>
            </a:r>
            <a:r>
              <a:rPr lang="ru-RU" sz="2800" dirty="0" err="1"/>
              <a:t>сапронозные</a:t>
            </a:r>
            <a:r>
              <a:rPr lang="ru-RU" sz="2800" dirty="0"/>
              <a:t> инфекции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FB68B13-6357-4CAC-A6F3-B67B3DA66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987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345E92-D146-4348-B48C-81DFB033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Способы заражения человека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7C850E-CA3F-4670-8670-2E24A6CAB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824536"/>
          </a:xfrm>
        </p:spPr>
        <p:txBody>
          <a:bodyPr>
            <a:normAutofit/>
          </a:bodyPr>
          <a:lstStyle/>
          <a:p>
            <a:r>
              <a:rPr lang="ru-RU" sz="2000" dirty="0"/>
              <a:t>1. Через воздух – воздушно –капельный и воздушно – пылевой путь передачи</a:t>
            </a:r>
          </a:p>
          <a:p>
            <a:r>
              <a:rPr lang="ru-RU" sz="2000" dirty="0"/>
              <a:t>2. Через пищеварительный тракт – пищевой, водный, </a:t>
            </a:r>
            <a:r>
              <a:rPr lang="ru-RU" sz="2000" dirty="0" err="1"/>
              <a:t>фекально</a:t>
            </a:r>
            <a:r>
              <a:rPr lang="ru-RU" sz="2000" dirty="0"/>
              <a:t> – оральный пути  передачи</a:t>
            </a:r>
          </a:p>
          <a:p>
            <a:r>
              <a:rPr lang="ru-RU" sz="2000" dirty="0"/>
              <a:t>3.Через кожу и слизистые – контактно – бытовой, контактно – половой пути передачи</a:t>
            </a:r>
          </a:p>
          <a:p>
            <a:r>
              <a:rPr lang="ru-RU" sz="2000" dirty="0"/>
              <a:t>4.Через кровь – при переливании крови, при использовании нестерильных инструментов</a:t>
            </a:r>
          </a:p>
          <a:p>
            <a:r>
              <a:rPr lang="ru-RU" sz="2000" dirty="0"/>
              <a:t>5.Через укусы кровососущих членистоногих – трансмиссивный путь</a:t>
            </a:r>
          </a:p>
          <a:p>
            <a:r>
              <a:rPr lang="ru-RU" sz="2000" dirty="0"/>
              <a:t>6. От матери к плоду через плаценту – вертикальный путь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B74AFD6-DB14-4846-972E-236FB1C39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715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6792F0-8F72-489A-B13F-A761DC2C9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019200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Роль </a:t>
            </a:r>
            <a:r>
              <a:rPr lang="ru-RU" sz="2800" dirty="0" err="1"/>
              <a:t>макроорганизма</a:t>
            </a:r>
            <a:r>
              <a:rPr lang="ru-RU" sz="2800" dirty="0"/>
              <a:t> в развитии инфекционного процесса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5C9699-F1BE-4092-8E9F-FBF742F67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268547"/>
          </a:xfrm>
        </p:spPr>
        <p:txBody>
          <a:bodyPr>
            <a:normAutofit/>
          </a:bodyPr>
          <a:lstStyle/>
          <a:p>
            <a:r>
              <a:rPr lang="ru-RU" sz="2400" dirty="0"/>
              <a:t>Открытые входные ворота инфекции</a:t>
            </a:r>
          </a:p>
          <a:p>
            <a:r>
              <a:rPr lang="ru-RU" sz="2400" dirty="0"/>
              <a:t>Сниженная резистентность организма (высокая восприимчивость). Она зависит от:</a:t>
            </a:r>
          </a:p>
          <a:p>
            <a:r>
              <a:rPr lang="ru-RU" sz="2400" dirty="0"/>
              <a:t>Возраста</a:t>
            </a:r>
          </a:p>
          <a:p>
            <a:r>
              <a:rPr lang="ru-RU" sz="2400" dirty="0"/>
              <a:t>Состояния эндокринной системы</a:t>
            </a:r>
          </a:p>
          <a:p>
            <a:r>
              <a:rPr lang="ru-RU" sz="2400" dirty="0"/>
              <a:t>Физической активности</a:t>
            </a:r>
          </a:p>
          <a:p>
            <a:r>
              <a:rPr lang="ru-RU" sz="2400" dirty="0"/>
              <a:t>Характера питания</a:t>
            </a:r>
          </a:p>
          <a:p>
            <a:r>
              <a:rPr lang="ru-RU" sz="2400" dirty="0"/>
              <a:t>Употребления алкоголя и наркотиков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C558992-2148-41CE-8CF6-04A597D7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282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B9DB22-3DCC-4443-A460-E062D502D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Роль окружающей среды и социальных условий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5EF329-085F-4572-9837-47C22E997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Климатические условия влияют на заболеваемость респираторными инфекциями в </a:t>
            </a:r>
            <a:r>
              <a:rPr lang="ru-RU" dirty="0" err="1"/>
              <a:t>осенне</a:t>
            </a:r>
            <a:r>
              <a:rPr lang="ru-RU" dirty="0"/>
              <a:t> – зимний период и кишечными инфекциями в летнее время года</a:t>
            </a:r>
          </a:p>
          <a:p>
            <a:r>
              <a:rPr lang="ru-RU" dirty="0"/>
              <a:t>Ионизирующая радиация повышает восприимчивость к инфекциям</a:t>
            </a:r>
          </a:p>
          <a:p>
            <a:r>
              <a:rPr lang="ru-RU" dirty="0"/>
              <a:t>Техногенное загрязнение окружающей среды</a:t>
            </a:r>
          </a:p>
          <a:p>
            <a:r>
              <a:rPr lang="ru-RU" dirty="0"/>
              <a:t>В условиях войн, революций повышается инфекционная заболеваемость в связи с ухудшением санитарных условий, отсутствием вакцинаций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E8679C-CE9A-4575-BA01-266583DD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76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>
            <a:noAutofit/>
          </a:bodyPr>
          <a:lstStyle/>
          <a:p>
            <a:r>
              <a:rPr lang="ru-RU" sz="3200" dirty="0"/>
              <a:t>Термин «</a:t>
            </a:r>
            <a:r>
              <a:rPr lang="en-US" sz="3200" dirty="0" err="1"/>
              <a:t>Infectio</a:t>
            </a:r>
            <a:r>
              <a:rPr lang="ru-RU" sz="3200" dirty="0"/>
              <a:t>»</a:t>
            </a:r>
            <a:r>
              <a:rPr lang="en-US" sz="3200" dirty="0"/>
              <a:t> </a:t>
            </a:r>
            <a:r>
              <a:rPr lang="ru-RU" sz="3200" dirty="0"/>
              <a:t>означает заражение </a:t>
            </a:r>
            <a:r>
              <a:rPr lang="ru-RU" sz="2400" dirty="0"/>
              <a:t>–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3200" dirty="0"/>
              <a:t>Инфекция или инфекционный процесс – это взаимодействие между болезнетворным микробом и восприимчивым </a:t>
            </a:r>
            <a:r>
              <a:rPr lang="ru-RU" sz="3200" dirty="0" err="1"/>
              <a:t>макроорганизмом</a:t>
            </a:r>
            <a:r>
              <a:rPr lang="ru-RU" sz="3200" dirty="0"/>
              <a:t>, протекающий в определенных условиях внешней среды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487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7132" y="476672"/>
            <a:ext cx="777686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spc="300" dirty="0"/>
              <a:t>По способности вызывать инфекционный процесс различают микробы</a:t>
            </a:r>
            <a:r>
              <a:rPr lang="ru-RU" sz="2800" dirty="0"/>
              <a:t>:</a:t>
            </a:r>
          </a:p>
          <a:p>
            <a:pPr algn="ctr"/>
            <a:r>
              <a:rPr lang="ru-RU" sz="2800" dirty="0"/>
              <a:t>Патогенные, непатогенные и условно - патогенные</a:t>
            </a:r>
          </a:p>
          <a:p>
            <a:r>
              <a:rPr lang="ru-RU" sz="2800" dirty="0"/>
              <a:t>Патогенность –  генетически обусловленная способность микробов вызывать инфекционный процесс.</a:t>
            </a:r>
          </a:p>
          <a:p>
            <a:r>
              <a:rPr lang="ru-RU" sz="2800" dirty="0"/>
              <a:t>Условно – патогенные микробы вызывают заболевания при определенных условиях</a:t>
            </a:r>
          </a:p>
          <a:p>
            <a:endParaRPr lang="en-US" sz="2800" dirty="0"/>
          </a:p>
          <a:p>
            <a:r>
              <a:rPr lang="ru-RU" sz="2800" dirty="0"/>
              <a:t>Вирулентность –  это степень патогенности, единицы измерения: </a:t>
            </a:r>
            <a:r>
              <a:rPr lang="en-US" sz="2800" dirty="0" err="1"/>
              <a:t>Dlm</a:t>
            </a:r>
            <a:r>
              <a:rPr lang="en-US" sz="2800" dirty="0"/>
              <a:t>, LD 50</a:t>
            </a:r>
            <a:endParaRPr lang="ru-RU" sz="2800" dirty="0"/>
          </a:p>
          <a:p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98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3019" y="112394"/>
            <a:ext cx="654993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Факторы вирулентности бактерий:</a:t>
            </a:r>
          </a:p>
          <a:p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Факторы адгезии и колонизации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r>
              <a:rPr lang="ru-RU" sz="2400" dirty="0"/>
              <a:t>2. Факторы инвазии</a:t>
            </a:r>
            <a:r>
              <a:rPr lang="ru-RU" dirty="0"/>
              <a:t>: </a:t>
            </a:r>
            <a:r>
              <a:rPr lang="ru-RU" dirty="0" err="1"/>
              <a:t>гиалуронидаза</a:t>
            </a:r>
            <a:r>
              <a:rPr lang="ru-RU" dirty="0"/>
              <a:t>, нейраминидаза, </a:t>
            </a:r>
            <a:r>
              <a:rPr lang="ru-RU" dirty="0" err="1"/>
              <a:t>коллагеназа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r>
              <a:rPr lang="ru-RU" sz="2400" dirty="0"/>
              <a:t>3. Факторы агрессии</a:t>
            </a:r>
            <a:r>
              <a:rPr lang="ru-RU" dirty="0"/>
              <a:t>: капсула и другие поверхностные структуры бактерий, проявляющие </a:t>
            </a:r>
            <a:r>
              <a:rPr lang="ru-RU" dirty="0" err="1"/>
              <a:t>антифагоцитарное</a:t>
            </a:r>
            <a:r>
              <a:rPr lang="ru-RU" dirty="0"/>
              <a:t> действие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r>
              <a:rPr lang="ru-RU" sz="2400" dirty="0"/>
              <a:t> 4. Бактериальные токсины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44824"/>
            <a:ext cx="5544616" cy="2304256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173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41E807-0AF3-4A84-9874-67C6371B6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/>
          <a:lstStyle/>
          <a:p>
            <a:pPr algn="ctr"/>
            <a:r>
              <a:rPr lang="ru-RU" dirty="0"/>
              <a:t>Эндотоксины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8F7954-500F-4567-B2A8-2009C07AB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4628587"/>
          </a:xfrm>
        </p:spPr>
        <p:txBody>
          <a:bodyPr/>
          <a:lstStyle/>
          <a:p>
            <a:r>
              <a:rPr lang="ru-RU" sz="2400" dirty="0" err="1"/>
              <a:t>Липополисахариды</a:t>
            </a:r>
            <a:endParaRPr lang="ru-RU" sz="2400" dirty="0"/>
          </a:p>
          <a:p>
            <a:r>
              <a:rPr lang="ru-RU" sz="2400" dirty="0"/>
              <a:t>Освобождаются после гибели </a:t>
            </a:r>
            <a:r>
              <a:rPr lang="ru-RU" sz="2400" dirty="0" err="1"/>
              <a:t>Грамнегативных</a:t>
            </a:r>
            <a:r>
              <a:rPr lang="ru-RU" sz="2400" dirty="0"/>
              <a:t>   бактерий</a:t>
            </a:r>
          </a:p>
          <a:p>
            <a:r>
              <a:rPr lang="ru-RU" sz="2400" dirty="0"/>
              <a:t>Не обладают специфичностью действия</a:t>
            </a:r>
          </a:p>
          <a:p>
            <a:r>
              <a:rPr lang="ru-RU" sz="2400" spc="300" dirty="0"/>
              <a:t>Однотипное патофизиологическое действие: лихорадка, угнетение фагоцитоза, гипотония, гипогликемия, </a:t>
            </a:r>
            <a:r>
              <a:rPr lang="ru-RU" sz="2400" spc="300" dirty="0" err="1"/>
              <a:t>эндотоксиновый</a:t>
            </a:r>
            <a:r>
              <a:rPr lang="ru-RU" sz="2400" spc="300" dirty="0"/>
              <a:t> шок. ДВС - синдром</a:t>
            </a:r>
          </a:p>
          <a:p>
            <a:endParaRPr lang="ru-RU" sz="2400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2305D5A-F834-4BF6-BA9D-273B3FAF0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946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476672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Экзотоксины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67544" y="1268760"/>
            <a:ext cx="792088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/>
              <a:t>Полностью секретируемые</a:t>
            </a:r>
          </a:p>
          <a:p>
            <a:pPr marL="342900" indent="-342900">
              <a:buAutoNum type="arabicPeriod"/>
            </a:pPr>
            <a:r>
              <a:rPr lang="ru-RU" sz="2800" dirty="0"/>
              <a:t>Частично секретируемые</a:t>
            </a:r>
          </a:p>
          <a:p>
            <a:pPr marL="342900" indent="-342900">
              <a:buAutoNum type="arabicPeriod"/>
            </a:pPr>
            <a:r>
              <a:rPr lang="ru-RU" sz="2800" dirty="0" err="1"/>
              <a:t>Несекретируемые</a:t>
            </a:r>
            <a:endParaRPr lang="ru-RU" sz="2800" dirty="0"/>
          </a:p>
          <a:p>
            <a:r>
              <a:rPr lang="ru-RU" sz="2800" dirty="0"/>
              <a:t> Образуют </a:t>
            </a:r>
            <a:r>
              <a:rPr lang="ru-RU" sz="2800" dirty="0" err="1"/>
              <a:t>Грам</a:t>
            </a:r>
            <a:r>
              <a:rPr lang="ru-RU" sz="2800" dirty="0"/>
              <a:t> + и </a:t>
            </a:r>
            <a:r>
              <a:rPr lang="ru-RU" sz="2800" dirty="0" err="1"/>
              <a:t>Грам</a:t>
            </a:r>
            <a:r>
              <a:rPr lang="ru-RU" sz="2800" dirty="0"/>
              <a:t> - бактерии</a:t>
            </a:r>
          </a:p>
          <a:p>
            <a:r>
              <a:rPr lang="ru-RU" sz="2800" dirty="0"/>
              <a:t> Свойства экзотоксинов:</a:t>
            </a:r>
          </a:p>
          <a:p>
            <a:r>
              <a:rPr lang="ru-RU" sz="2800" dirty="0"/>
              <a:t>1. Имеют белковую природу,</a:t>
            </a:r>
          </a:p>
          <a:p>
            <a:r>
              <a:rPr lang="ru-RU" sz="2800" dirty="0"/>
              <a:t> 2. Избирательность, специфичность действия</a:t>
            </a:r>
          </a:p>
          <a:p>
            <a:r>
              <a:rPr lang="ru-RU" sz="2800" dirty="0"/>
              <a:t>3.  </a:t>
            </a:r>
            <a:r>
              <a:rPr lang="ru-RU" sz="2800" dirty="0" err="1"/>
              <a:t>Иммуногенны</a:t>
            </a:r>
            <a:r>
              <a:rPr lang="ru-RU" sz="2800" dirty="0"/>
              <a:t>, вызывают образование антител - антитоксинов</a:t>
            </a:r>
          </a:p>
          <a:p>
            <a:r>
              <a:rPr lang="ru-RU" sz="2800" dirty="0"/>
              <a:t>4 типа белковых токсинов, каждый тип имеет несколько групп.</a:t>
            </a:r>
          </a:p>
          <a:p>
            <a:pPr marL="342900" indent="-342900">
              <a:buAutoNum type="arabicPeriod"/>
            </a:pPr>
            <a:endParaRPr lang="ru-RU" sz="2800" dirty="0"/>
          </a:p>
          <a:p>
            <a:endParaRPr lang="ru-RU" sz="2800" dirty="0"/>
          </a:p>
          <a:p>
            <a:endParaRPr lang="ru-RU" sz="28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8456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692696"/>
            <a:ext cx="813690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/>
              <a:t>ЦИТОТОКСИНЫ:</a:t>
            </a:r>
          </a:p>
          <a:p>
            <a:r>
              <a:rPr lang="ru-RU" sz="2800" dirty="0"/>
              <a:t>  </a:t>
            </a:r>
            <a:r>
              <a:rPr lang="ru-RU" sz="2800" dirty="0" err="1"/>
              <a:t>антиэлонгаторы</a:t>
            </a:r>
            <a:r>
              <a:rPr lang="ru-RU" sz="2800" dirty="0"/>
              <a:t> – дифтерийная         палочка</a:t>
            </a:r>
          </a:p>
          <a:p>
            <a:endParaRPr lang="ru-RU" sz="2800" dirty="0"/>
          </a:p>
          <a:p>
            <a:r>
              <a:rPr lang="ru-RU" sz="2800" dirty="0"/>
              <a:t>  </a:t>
            </a:r>
            <a:r>
              <a:rPr lang="ru-RU" sz="2800" dirty="0" err="1"/>
              <a:t>энтеротоксины</a:t>
            </a:r>
            <a:r>
              <a:rPr lang="ru-RU" sz="2800" dirty="0"/>
              <a:t> – золотистый стафилококк  </a:t>
            </a:r>
          </a:p>
          <a:p>
            <a:endParaRPr lang="ru-RU" sz="2800" dirty="0"/>
          </a:p>
          <a:p>
            <a:r>
              <a:rPr lang="ru-RU" sz="2800" dirty="0"/>
              <a:t>   </a:t>
            </a:r>
            <a:r>
              <a:rPr lang="ru-RU" sz="2800" dirty="0" err="1"/>
              <a:t>дермонекротоксины</a:t>
            </a:r>
            <a:r>
              <a:rPr lang="ru-RU" sz="2800" dirty="0"/>
              <a:t> – синегнойная палочка</a:t>
            </a:r>
          </a:p>
          <a:p>
            <a:endParaRPr lang="ru-RU" sz="2800" dirty="0"/>
          </a:p>
          <a:p>
            <a:endParaRPr lang="ru-RU" sz="2800" dirty="0"/>
          </a:p>
          <a:p>
            <a:r>
              <a:rPr lang="ru-RU" sz="2800" dirty="0"/>
              <a:t>2. МЕМБРАНОТОКСИНЫ: </a:t>
            </a:r>
          </a:p>
          <a:p>
            <a:r>
              <a:rPr lang="ru-RU" sz="2800" dirty="0"/>
              <a:t>  </a:t>
            </a:r>
            <a:r>
              <a:rPr lang="ru-RU" sz="2800" dirty="0" err="1"/>
              <a:t>лейкоцидины</a:t>
            </a:r>
            <a:r>
              <a:rPr lang="ru-RU" sz="2800" dirty="0"/>
              <a:t> –   </a:t>
            </a:r>
            <a:r>
              <a:rPr lang="ru-RU" sz="2800" dirty="0" err="1"/>
              <a:t>пиогенный</a:t>
            </a:r>
            <a:r>
              <a:rPr lang="ru-RU" sz="2800" dirty="0"/>
              <a:t> стрептококк</a:t>
            </a:r>
          </a:p>
          <a:p>
            <a:r>
              <a:rPr lang="ru-RU" sz="2800" dirty="0"/>
              <a:t>                                                                                               гемолизины – золотистый стафилококк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25652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69528" y="404664"/>
            <a:ext cx="827893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3"/>
            </a:pPr>
            <a:r>
              <a:rPr lang="ru-RU" sz="3200" dirty="0"/>
              <a:t>ТОКСИНЫ – ФУНКЦИОНАЛЬНЫЕ БЛОКАТОРЫ: </a:t>
            </a:r>
            <a:r>
              <a:rPr lang="ru-RU" sz="3200" dirty="0" err="1"/>
              <a:t>холероген</a:t>
            </a:r>
            <a:r>
              <a:rPr lang="ru-RU" sz="3200" dirty="0"/>
              <a:t> – токсин холерного вибриона – активирует </a:t>
            </a:r>
            <a:r>
              <a:rPr lang="ru-RU" sz="3200" dirty="0" err="1"/>
              <a:t>аденилатциклазу</a:t>
            </a:r>
            <a:r>
              <a:rPr lang="ru-RU" sz="3200" dirty="0"/>
              <a:t>; сибиреязвенный и чумный токсины блокируют </a:t>
            </a:r>
            <a:r>
              <a:rPr lang="ru-RU" sz="3200" dirty="0" err="1"/>
              <a:t>аденилатциклазу</a:t>
            </a:r>
            <a:r>
              <a:rPr lang="ru-RU" sz="3200" dirty="0"/>
              <a:t>; </a:t>
            </a:r>
            <a:r>
              <a:rPr lang="ru-RU" sz="3200" dirty="0" err="1"/>
              <a:t>нейротоксины</a:t>
            </a:r>
            <a:r>
              <a:rPr lang="ru-RU" sz="3200" dirty="0"/>
              <a:t> палочек столбняка и ботулизма</a:t>
            </a:r>
          </a:p>
          <a:p>
            <a:endParaRPr lang="ru-RU" sz="3200" dirty="0"/>
          </a:p>
          <a:p>
            <a:r>
              <a:rPr lang="ru-RU" sz="3200" dirty="0"/>
              <a:t>4. </a:t>
            </a:r>
            <a:r>
              <a:rPr lang="ru-RU" sz="3200" dirty="0" err="1"/>
              <a:t>Эксфолиатины</a:t>
            </a:r>
            <a:r>
              <a:rPr lang="ru-RU" sz="3200" dirty="0"/>
              <a:t>, </a:t>
            </a:r>
            <a:r>
              <a:rPr lang="ru-RU" sz="3200" dirty="0" err="1"/>
              <a:t>эритрогенины</a:t>
            </a:r>
            <a:r>
              <a:rPr lang="ru-RU" sz="3200" dirty="0"/>
              <a:t> –  </a:t>
            </a:r>
          </a:p>
          <a:p>
            <a:r>
              <a:rPr lang="ru-RU" sz="3200" dirty="0"/>
              <a:t>        золотистый стафилококк, </a:t>
            </a:r>
            <a:r>
              <a:rPr lang="ru-RU" sz="3200" dirty="0" err="1"/>
              <a:t>пиогенный</a:t>
            </a:r>
            <a:r>
              <a:rPr lang="ru-RU" sz="3200" dirty="0"/>
              <a:t>  стрептококк</a:t>
            </a:r>
          </a:p>
          <a:p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02807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42C5F6E-627F-4609-9C3E-7B18CF02B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Генетический контроль факторов патогенности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00779C-7B00-46F1-B1BF-A0C3FF86D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1. Гены хромосомы</a:t>
            </a:r>
          </a:p>
          <a:p>
            <a:r>
              <a:rPr lang="ru-RU" sz="3200" dirty="0"/>
              <a:t>2. Гены плазмид</a:t>
            </a:r>
          </a:p>
          <a:p>
            <a:r>
              <a:rPr lang="ru-RU" sz="3200" dirty="0"/>
              <a:t>3. Гены, привнесенные умеренными фагами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BCAC232-8389-4C56-9600-0D6407E6D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6961-625C-4675-BF4B-8E0B630444C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56772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252</TotalTime>
  <Words>673</Words>
  <Application>Microsoft Office PowerPoint</Application>
  <PresentationFormat>Экран (4:3)</PresentationFormat>
  <Paragraphs>134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Аспект</vt:lpstr>
      <vt:lpstr>Учение об инфекции</vt:lpstr>
      <vt:lpstr>Презентация PowerPoint</vt:lpstr>
      <vt:lpstr>Презентация PowerPoint</vt:lpstr>
      <vt:lpstr>Презентация PowerPoint</vt:lpstr>
      <vt:lpstr>Эндотоксины</vt:lpstr>
      <vt:lpstr>Презентация PowerPoint</vt:lpstr>
      <vt:lpstr>Презентация PowerPoint</vt:lpstr>
      <vt:lpstr>Презентация PowerPoint</vt:lpstr>
      <vt:lpstr>Генетический контроль факторов патогенности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 инфекции</vt:lpstr>
      <vt:lpstr>Способы заражения человека</vt:lpstr>
      <vt:lpstr>Роль макроорганизма в развитии инфекционного процесса</vt:lpstr>
      <vt:lpstr>Роль окружающей среды и социальных условий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Учение об инфекции</dc:title>
  <dc:creator>Саша</dc:creator>
  <cp:lastModifiedBy>adaudova@mail.ru</cp:lastModifiedBy>
  <cp:revision>40</cp:revision>
  <dcterms:created xsi:type="dcterms:W3CDTF">2013-03-24T14:05:28Z</dcterms:created>
  <dcterms:modified xsi:type="dcterms:W3CDTF">2020-04-03T09:55:40Z</dcterms:modified>
</cp:coreProperties>
</file>