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9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9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08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5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5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8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9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9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6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6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3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1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83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11A497-057F-48EF-8957-13533617D10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6577-66D6-44E5-B493-46E4BE988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18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09B97-6E4C-4A3D-BCB0-C221E301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494" y="2000760"/>
            <a:ext cx="9404723" cy="2460403"/>
          </a:xfrm>
          <a:solidFill>
            <a:srgbClr val="0070C0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Виды и механизмы </a:t>
            </a:r>
            <a:r>
              <a:rPr lang="ru-RU" dirty="0" err="1"/>
              <a:t>противоинфекционной</a:t>
            </a:r>
            <a:r>
              <a:rPr lang="ru-RU" dirty="0"/>
              <a:t> защиты</a:t>
            </a:r>
            <a:br>
              <a:rPr lang="ru-RU" dirty="0"/>
            </a:br>
            <a:r>
              <a:rPr lang="ru-RU" sz="4000" dirty="0"/>
              <a:t>Врожденный иммунитет(естественная резистентность)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197968D-EF60-4158-BA24-59D142C40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494" y="4682837"/>
            <a:ext cx="8946541" cy="1640542"/>
          </a:xfrm>
        </p:spPr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75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0275C-A2CB-46BD-8A40-6EDD4208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pPr algn="ctr"/>
            <a:r>
              <a:rPr lang="ru-RU" sz="3600" b="1" dirty="0"/>
              <a:t>5. Комплемент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0B7F2-62FB-4887-9068-9D580ED2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Система комплемента состоит из 9 основных компонентов(всего около 20.):</a:t>
            </a:r>
          </a:p>
          <a:p>
            <a:pPr marL="0" indent="0">
              <a:buNone/>
            </a:pPr>
            <a:r>
              <a:rPr lang="ru-RU" sz="2800" dirty="0"/>
              <a:t> С1, С2, С3, С4, С5, С6, С7, С8, С9. </a:t>
            </a:r>
          </a:p>
          <a:p>
            <a:pPr marL="0" indent="0">
              <a:buNone/>
            </a:pPr>
            <a:r>
              <a:rPr lang="ru-RU" sz="2800" dirty="0"/>
              <a:t>Находятся в крови в неактивном состоянии.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3 пути активации: </a:t>
            </a:r>
            <a:r>
              <a:rPr lang="ru-RU" sz="2800" b="1" i="1" dirty="0"/>
              <a:t>классический, </a:t>
            </a:r>
            <a:r>
              <a:rPr lang="ru-RU" sz="2800" b="1" i="1" dirty="0" err="1"/>
              <a:t>лектиновый</a:t>
            </a:r>
            <a:r>
              <a:rPr lang="ru-RU" sz="2800" b="1" i="1" dirty="0"/>
              <a:t> и альтернативный</a:t>
            </a:r>
          </a:p>
          <a:p>
            <a:pPr marL="0" indent="0">
              <a:buNone/>
            </a:pPr>
            <a:r>
              <a:rPr lang="ru-RU" sz="2800" dirty="0"/>
              <a:t>Эффекты активации: лизис чужеродных клеток, высвобождение биологически активных веществ. </a:t>
            </a:r>
          </a:p>
        </p:txBody>
      </p:sp>
    </p:spTree>
    <p:extLst>
      <p:ext uri="{BB962C8B-B14F-4D97-AF65-F5344CB8AC3E}">
        <p14:creationId xmlns:p14="http://schemas.microsoft.com/office/powerpoint/2010/main" val="386154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C22EF63D-E8B4-444F-B123-3D49DC62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648E99-D00F-43DE-9D3E-C65943DF47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B2D3641-664C-4015-AE85-4AA15ED12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10836"/>
            <a:ext cx="10266218" cy="6428509"/>
          </a:xfrm>
        </p:spPr>
      </p:pic>
    </p:spTree>
    <p:extLst>
      <p:ext uri="{BB962C8B-B14F-4D97-AF65-F5344CB8AC3E}">
        <p14:creationId xmlns:p14="http://schemas.microsoft.com/office/powerpoint/2010/main" val="234012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718B8-13F6-48AD-AA3D-C7B09EAA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557" y="452718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Клеточные факторы врожденного иммунитета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3875F-2B05-48FE-B272-F7FBB050D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751" y="2052918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/>
              <a:t>1.  Фагоцитоз- </a:t>
            </a:r>
            <a:r>
              <a:rPr lang="ru-RU" sz="2800" dirty="0"/>
              <a:t>его значение впервые оценил Мечников.</a:t>
            </a:r>
          </a:p>
          <a:p>
            <a:pPr marL="0" indent="0">
              <a:buNone/>
            </a:pPr>
            <a:r>
              <a:rPr lang="ru-RU" sz="3200" b="1" dirty="0"/>
              <a:t>2. Естественные </a:t>
            </a:r>
            <a:r>
              <a:rPr lang="ru-RU" sz="3200" b="1" dirty="0" err="1"/>
              <a:t>киллерные</a:t>
            </a:r>
            <a:r>
              <a:rPr lang="ru-RU" sz="3200" b="1" dirty="0"/>
              <a:t> клетки</a:t>
            </a:r>
            <a:r>
              <a:rPr lang="ru-RU" sz="2800" dirty="0"/>
              <a:t>:</a:t>
            </a:r>
          </a:p>
          <a:p>
            <a:pPr marL="0" indent="0">
              <a:buNone/>
            </a:pPr>
            <a:r>
              <a:rPr lang="ru-RU" sz="2800" dirty="0"/>
              <a:t> от 2 до 12 % лимфоцитов. </a:t>
            </a:r>
          </a:p>
          <a:p>
            <a:pPr marL="0" indent="0">
              <a:buNone/>
            </a:pPr>
            <a:r>
              <a:rPr lang="ru-RU" sz="2800" dirty="0"/>
              <a:t>В крови – 15 % всех </a:t>
            </a:r>
            <a:r>
              <a:rPr lang="ru-RU" sz="2800" dirty="0" err="1"/>
              <a:t>мононуклеаров</a:t>
            </a:r>
            <a:r>
              <a:rPr lang="ru-RU" sz="2800" dirty="0"/>
              <a:t>. </a:t>
            </a:r>
          </a:p>
          <a:p>
            <a:pPr marL="0" indent="0">
              <a:buNone/>
            </a:pPr>
            <a:r>
              <a:rPr lang="ru-RU" sz="2800" dirty="0"/>
              <a:t>Они распознают и уничтожают клетки, на которых нет  маркеров, характерных для здоровых клеток, или они изменены.</a:t>
            </a:r>
          </a:p>
          <a:p>
            <a:pPr marL="0" indent="0">
              <a:buNone/>
            </a:pPr>
            <a:r>
              <a:rPr lang="ru-RU" sz="2800" dirty="0"/>
              <a:t>Белок </a:t>
            </a:r>
            <a:r>
              <a:rPr lang="ru-RU" sz="2800" b="1" dirty="0" err="1"/>
              <a:t>перфорин</a:t>
            </a:r>
            <a:r>
              <a:rPr lang="ru-RU" sz="2800" b="1" dirty="0"/>
              <a:t>, </a:t>
            </a:r>
            <a:r>
              <a:rPr lang="ru-RU" sz="2800" dirty="0"/>
              <a:t>выделяемый ЕКК, образует</a:t>
            </a:r>
          </a:p>
          <a:p>
            <a:pPr marL="0" indent="0">
              <a:buNone/>
            </a:pPr>
            <a:r>
              <a:rPr lang="ru-RU" sz="2800" dirty="0"/>
              <a:t>поры в мембране клетки –мишени.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25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166B7-BDBB-45DC-8012-D205CE17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Фагоциты и фагоцитоз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044CF-AAC9-4F09-BCE4-F3C1A7CC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93" y="1331259"/>
            <a:ext cx="9404723" cy="507402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Профессиональные фагоциты - </a:t>
            </a:r>
            <a:r>
              <a:rPr lang="ru-RU" sz="2800" dirty="0"/>
              <a:t> </a:t>
            </a:r>
            <a:r>
              <a:rPr lang="ru-RU" sz="2800" i="1" dirty="0"/>
              <a:t>нейтрофилы</a:t>
            </a:r>
            <a:r>
              <a:rPr lang="ru-RU" sz="2800" dirty="0"/>
              <a:t> -это «отряд быстрого реагирования» и </a:t>
            </a:r>
            <a:r>
              <a:rPr lang="ru-RU" sz="2800" i="1" dirty="0"/>
              <a:t>макрофаги</a:t>
            </a:r>
            <a:r>
              <a:rPr lang="ru-RU" sz="2800" dirty="0"/>
              <a:t> – «отряд специального назначения». </a:t>
            </a:r>
          </a:p>
          <a:p>
            <a:pPr marL="0" indent="0">
              <a:buNone/>
            </a:pPr>
            <a:r>
              <a:rPr lang="ru-RU" sz="2800" dirty="0"/>
              <a:t>Этапы фагоцитоза: хемотаксис, адгезия, поглощение(активация мембраны, образование </a:t>
            </a:r>
            <a:r>
              <a:rPr lang="ru-RU" sz="2800" dirty="0" err="1"/>
              <a:t>фагосомы</a:t>
            </a:r>
            <a:r>
              <a:rPr lang="ru-RU" sz="2800" dirty="0"/>
              <a:t> и образование </a:t>
            </a:r>
            <a:r>
              <a:rPr lang="ru-RU" sz="2800" dirty="0" err="1"/>
              <a:t>фаголизосомы</a:t>
            </a:r>
            <a:r>
              <a:rPr lang="ru-RU" sz="2800" dirty="0"/>
              <a:t>), внутриклеточный </a:t>
            </a:r>
            <a:r>
              <a:rPr lang="ru-RU" sz="2800" dirty="0" err="1"/>
              <a:t>киллинг</a:t>
            </a:r>
            <a:r>
              <a:rPr lang="ru-RU" sz="2800" dirty="0"/>
              <a:t> и переваривание бактерии.</a:t>
            </a:r>
          </a:p>
          <a:p>
            <a:pPr marL="0" indent="0">
              <a:buNone/>
            </a:pPr>
            <a:r>
              <a:rPr lang="ru-RU" sz="2800" dirty="0"/>
              <a:t>Исходы: </a:t>
            </a:r>
            <a:r>
              <a:rPr lang="ru-RU" sz="2800" i="1" u="sng" dirty="0"/>
              <a:t>завершенный или незавершенный фагоцитоз.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019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5E10-1D9A-41C8-886D-052FC203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7398883-5F38-4328-8EC1-C402B90E7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8" y="452717"/>
            <a:ext cx="11036211" cy="5670991"/>
          </a:xfrm>
        </p:spPr>
      </p:pic>
    </p:spTree>
    <p:extLst>
      <p:ext uri="{BB962C8B-B14F-4D97-AF65-F5344CB8AC3E}">
        <p14:creationId xmlns:p14="http://schemas.microsoft.com/office/powerpoint/2010/main" val="79528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DC9B7-62DB-40F3-A513-CACF60B5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094" y="452718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Роль макрофагов в иммунной защите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84EF2-EE3A-4B47-BD5F-EE19F623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046" y="2052918"/>
            <a:ext cx="8946541" cy="350275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r>
              <a:rPr lang="ru-RU" sz="3200" b="1" dirty="0"/>
              <a:t>Процессинг</a:t>
            </a:r>
            <a:r>
              <a:rPr lang="ru-RU" sz="3200" dirty="0"/>
              <a:t> – переработка антигена</a:t>
            </a:r>
          </a:p>
          <a:p>
            <a:pPr marL="514350" indent="-514350">
              <a:buAutoNum type="arabicPeriod"/>
            </a:pPr>
            <a:r>
              <a:rPr lang="ru-RU" sz="3200" b="1" dirty="0"/>
              <a:t>Презентация </a:t>
            </a:r>
            <a:r>
              <a:rPr lang="ru-RU" sz="3200" dirty="0"/>
              <a:t>антигена иммунокомпетентным клеткам</a:t>
            </a:r>
          </a:p>
          <a:p>
            <a:pPr marL="514350" indent="-514350">
              <a:buAutoNum type="arabicPeriod"/>
            </a:pPr>
            <a:r>
              <a:rPr lang="ru-RU" sz="3200" b="1" dirty="0"/>
              <a:t>Секреция</a:t>
            </a:r>
            <a:r>
              <a:rPr lang="ru-RU" sz="3200" dirty="0"/>
              <a:t> комплекса биологически активных веществ.</a:t>
            </a:r>
          </a:p>
          <a:p>
            <a:pPr marL="514350" indent="-51435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21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59241BE6-E4E7-40C4-9ED4-E69E13DA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467"/>
            <a:ext cx="10515600" cy="4312661"/>
          </a:xfrm>
          <a:solidFill>
            <a:srgbClr val="0070C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Иммунитет</a:t>
            </a:r>
            <a:r>
              <a:rPr lang="ru-RU" sz="4400" dirty="0"/>
              <a:t> – способ защиты организма от генетически чужеродных веществ экзогенного и эндогенного происхождения, направленный на поддержание гомеостаза.</a:t>
            </a:r>
          </a:p>
        </p:txBody>
      </p:sp>
    </p:spTree>
    <p:extLst>
      <p:ext uri="{BB962C8B-B14F-4D97-AF65-F5344CB8AC3E}">
        <p14:creationId xmlns:p14="http://schemas.microsoft.com/office/powerpoint/2010/main" val="365342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122F63C-83CB-4E55-9497-F5523E3F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335"/>
            <a:ext cx="10515600" cy="2785629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4400" b="1" dirty="0"/>
              <a:t>      Приобретенный иммунитет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высокоспецифичен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2. имеется иммунологическая память.</a:t>
            </a:r>
            <a:br>
              <a:rPr lang="ru-RU" dirty="0"/>
            </a:br>
            <a:r>
              <a:rPr lang="ru-RU" dirty="0"/>
              <a:t>3. механизмы : клеточный и гуморальный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86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0C018-72E9-4029-86AA-DFB05D84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Врожденный иммунитет</a:t>
            </a:r>
            <a:r>
              <a:rPr lang="ru-RU" dirty="0"/>
              <a:t> </a:t>
            </a:r>
            <a:r>
              <a:rPr lang="ru-RU" sz="2800" dirty="0"/>
              <a:t>(естественная резистентность</a:t>
            </a:r>
            <a:r>
              <a:rPr lang="ru-RU" dirty="0"/>
              <a:t>)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4C987-7EFC-4807-842E-D76B5D8E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276" y="2080627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sz="3200" dirty="0"/>
              <a:t>. Неспецифичен</a:t>
            </a:r>
          </a:p>
          <a:p>
            <a:pPr marL="0" indent="0">
              <a:buNone/>
            </a:pPr>
            <a:r>
              <a:rPr lang="ru-RU" sz="3200" dirty="0"/>
              <a:t>2. Нет иммунологической памяти</a:t>
            </a:r>
          </a:p>
          <a:p>
            <a:pPr marL="0" indent="0">
              <a:buNone/>
            </a:pPr>
            <a:r>
              <a:rPr lang="ru-RU" sz="3200" dirty="0"/>
              <a:t>3. Механизмы:</a:t>
            </a:r>
          </a:p>
          <a:p>
            <a:pPr marL="0" indent="0">
              <a:buNone/>
            </a:pPr>
            <a:r>
              <a:rPr lang="ru-RU" sz="2400" dirty="0"/>
              <a:t>   3.1. видовой иммунитет;</a:t>
            </a:r>
          </a:p>
          <a:p>
            <a:pPr marL="0" indent="0">
              <a:buNone/>
            </a:pPr>
            <a:r>
              <a:rPr lang="ru-RU" sz="2400" dirty="0"/>
              <a:t>   3.2. анатомо- физиологические факторы;</a:t>
            </a:r>
          </a:p>
          <a:p>
            <a:pPr marL="0" indent="0">
              <a:buNone/>
            </a:pPr>
            <a:r>
              <a:rPr lang="ru-RU" sz="2400" dirty="0"/>
              <a:t>   3.3. гуморальные факторы;</a:t>
            </a:r>
          </a:p>
          <a:p>
            <a:pPr marL="0" indent="0">
              <a:buNone/>
            </a:pPr>
            <a:r>
              <a:rPr lang="ru-RU" sz="2400" dirty="0"/>
              <a:t>   3.4. клеточные факторы.</a:t>
            </a:r>
          </a:p>
        </p:txBody>
      </p:sp>
    </p:spTree>
    <p:extLst>
      <p:ext uri="{BB962C8B-B14F-4D97-AF65-F5344CB8AC3E}">
        <p14:creationId xmlns:p14="http://schemas.microsoft.com/office/powerpoint/2010/main" val="270944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49E3A-035A-44FE-8638-BF0F73D0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690" y="1138519"/>
            <a:ext cx="9404723" cy="914399"/>
          </a:xfrm>
        </p:spPr>
        <p:txBody>
          <a:bodyPr/>
          <a:lstStyle/>
          <a:p>
            <a:pPr algn="ctr"/>
            <a:r>
              <a:rPr lang="ru-RU" b="1" dirty="0"/>
              <a:t>Видовой иммунитет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EC1DB-8172-4F9C-93B2-7F9D8284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58652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это </a:t>
            </a:r>
            <a:r>
              <a:rPr lang="ru-RU" sz="3200" i="1" dirty="0"/>
              <a:t>невосприимчивость </a:t>
            </a:r>
          </a:p>
          <a:p>
            <a:pPr marL="0" indent="0" algn="ctr">
              <a:buNone/>
            </a:pPr>
            <a:r>
              <a:rPr lang="ru-RU" sz="3200" dirty="0"/>
              <a:t>данного вида  животных </a:t>
            </a:r>
          </a:p>
          <a:p>
            <a:pPr marL="0" indent="0" algn="ctr">
              <a:buNone/>
            </a:pPr>
            <a:r>
              <a:rPr lang="ru-RU" sz="3200" dirty="0"/>
              <a:t>или человека</a:t>
            </a:r>
          </a:p>
          <a:p>
            <a:pPr marL="0" indent="0" algn="ctr">
              <a:buNone/>
            </a:pPr>
            <a:r>
              <a:rPr lang="ru-RU" sz="3200" dirty="0"/>
              <a:t> к определенному инфекционному агенту. </a:t>
            </a:r>
          </a:p>
        </p:txBody>
      </p:sp>
    </p:spTree>
    <p:extLst>
      <p:ext uri="{BB962C8B-B14F-4D97-AF65-F5344CB8AC3E}">
        <p14:creationId xmlns:p14="http://schemas.microsoft.com/office/powerpoint/2010/main" val="412237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56727-48A1-4813-9EB2-ED3C1BA2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7" y="1297234"/>
            <a:ext cx="9404723" cy="1400530"/>
          </a:xfrm>
        </p:spPr>
        <p:txBody>
          <a:bodyPr/>
          <a:lstStyle/>
          <a:p>
            <a:pPr algn="ctr"/>
            <a:r>
              <a:rPr lang="ru-RU" dirty="0" err="1"/>
              <a:t>Анатомо</a:t>
            </a:r>
            <a:r>
              <a:rPr lang="ru-RU" dirty="0"/>
              <a:t> –физиологические факторы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48F34-A9CA-4573-9B56-F3EC33F5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801" y="1997499"/>
            <a:ext cx="7306397" cy="4195481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1. Кожа</a:t>
            </a:r>
          </a:p>
          <a:p>
            <a:pPr marL="0" indent="0">
              <a:buNone/>
            </a:pPr>
            <a:r>
              <a:rPr lang="ru-RU" sz="2400" dirty="0"/>
              <a:t>2. Слизистые оболочки</a:t>
            </a:r>
          </a:p>
          <a:p>
            <a:pPr marL="0" indent="0">
              <a:buNone/>
            </a:pPr>
            <a:r>
              <a:rPr lang="ru-RU" sz="2400" dirty="0"/>
              <a:t>3. Нормальная микрофлора организма</a:t>
            </a:r>
          </a:p>
          <a:p>
            <a:pPr marL="0" indent="0">
              <a:buNone/>
            </a:pPr>
            <a:r>
              <a:rPr lang="ru-RU" sz="2400" dirty="0"/>
              <a:t>4. Барьерная функция лимфатических узлов</a:t>
            </a:r>
          </a:p>
          <a:p>
            <a:pPr marL="0" indent="0">
              <a:buNone/>
            </a:pPr>
            <a:r>
              <a:rPr lang="ru-RU" sz="2400" dirty="0"/>
              <a:t>5. Выделительная система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865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405FD-3E60-467F-8AD3-FED3AFBB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28" y="452718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Гуморальные факторы  </a:t>
            </a:r>
            <a:r>
              <a:rPr lang="ru-RU" dirty="0"/>
              <a:t>врожденного иммунитета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2BB0F-3C59-47C4-8A97-ACB44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624" y="2288449"/>
            <a:ext cx="8946541" cy="3627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1</a:t>
            </a:r>
            <a:r>
              <a:rPr lang="ru-RU" sz="3200" dirty="0"/>
              <a:t>. </a:t>
            </a:r>
            <a:r>
              <a:rPr lang="ru-RU" sz="3200" b="1" dirty="0"/>
              <a:t>Лизоцим</a:t>
            </a:r>
            <a:r>
              <a:rPr lang="ru-RU" sz="2800" dirty="0"/>
              <a:t>. Открыл </a:t>
            </a:r>
            <a:r>
              <a:rPr lang="ru-RU" sz="2800" dirty="0" err="1"/>
              <a:t>Лащенков</a:t>
            </a:r>
            <a:r>
              <a:rPr lang="ru-RU" sz="2800" dirty="0"/>
              <a:t>, изучил Флеминг.</a:t>
            </a:r>
          </a:p>
          <a:p>
            <a:pPr marL="0" indent="0">
              <a:buNone/>
            </a:pPr>
            <a:r>
              <a:rPr lang="ru-RU" sz="2800" dirty="0"/>
              <a:t>    Это фермент </a:t>
            </a:r>
            <a:r>
              <a:rPr lang="ru-RU" sz="2800" i="1" dirty="0"/>
              <a:t>мурамидаза</a:t>
            </a:r>
            <a:r>
              <a:rPr lang="ru-RU" sz="2800" dirty="0"/>
              <a:t>. Вырабатывается макрофагами и нейтрофилами.</a:t>
            </a:r>
          </a:p>
          <a:p>
            <a:pPr marL="0" indent="0">
              <a:buNone/>
            </a:pPr>
            <a:r>
              <a:rPr lang="ru-RU" sz="2800" dirty="0"/>
              <a:t>  2. </a:t>
            </a:r>
            <a:r>
              <a:rPr lang="ru-RU" sz="3200" b="1" dirty="0" err="1"/>
              <a:t>Дефензины</a:t>
            </a:r>
            <a:r>
              <a:rPr lang="ru-RU" sz="2800" dirty="0"/>
              <a:t> – пептиды, имеющие антимикробную активность. Синтезируются в макрофагах, нейтрофилах, в эпителии легких, мочевого пузыря, кишечника.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263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90DA5-7D54-4F00-85F7-ABE64BC8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86" y="452718"/>
            <a:ext cx="8761125" cy="995082"/>
          </a:xfrm>
        </p:spPr>
        <p:txBody>
          <a:bodyPr/>
          <a:lstStyle/>
          <a:p>
            <a:r>
              <a:rPr lang="ru-RU" sz="3600" dirty="0"/>
              <a:t>3. </a:t>
            </a:r>
            <a:r>
              <a:rPr lang="ru-RU" sz="3600" b="1" dirty="0"/>
              <a:t>Белки острой фазы -</a:t>
            </a:r>
            <a:br>
              <a:rPr lang="ru-RU" sz="3600" b="1" dirty="0"/>
            </a:br>
            <a:r>
              <a:rPr lang="ru-RU" sz="2800" b="1" dirty="0"/>
              <a:t>обладают антимикробным действием,  синтезируются в печени: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CAA3C-69F7-41C1-83BF-EFFF2D7B1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116" y="2656616"/>
            <a:ext cx="8946541" cy="270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3.1. С- реактивный белок;</a:t>
            </a:r>
          </a:p>
          <a:p>
            <a:pPr marL="0" indent="0">
              <a:buNone/>
            </a:pPr>
            <a:r>
              <a:rPr lang="ru-RU" sz="2800" dirty="0"/>
              <a:t>3.2. Сывороточный амилоид Р;</a:t>
            </a:r>
          </a:p>
          <a:p>
            <a:pPr marL="0" indent="0">
              <a:buNone/>
            </a:pPr>
            <a:r>
              <a:rPr lang="ru-RU" sz="2800" dirty="0"/>
              <a:t>3.3. </a:t>
            </a:r>
            <a:r>
              <a:rPr lang="ru-RU" sz="2800" dirty="0" err="1"/>
              <a:t>Маннозосвязывающий</a:t>
            </a:r>
            <a:r>
              <a:rPr lang="ru-RU" sz="2800" dirty="0"/>
              <a:t> лектин;</a:t>
            </a:r>
          </a:p>
          <a:p>
            <a:pPr marL="0" indent="0">
              <a:buNone/>
            </a:pPr>
            <a:r>
              <a:rPr lang="ru-RU" sz="2800" dirty="0"/>
              <a:t>3.4. Белки, связывающие железо: трансферрин, </a:t>
            </a:r>
            <a:r>
              <a:rPr lang="ru-RU" sz="2800" dirty="0" err="1"/>
              <a:t>гаптоглобин</a:t>
            </a:r>
            <a:r>
              <a:rPr lang="ru-RU" sz="2800" dirty="0"/>
              <a:t>, </a:t>
            </a:r>
            <a:r>
              <a:rPr lang="ru-RU" sz="2800" dirty="0" err="1"/>
              <a:t>гемопексин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78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B75A5-8716-4705-9713-78FE7E83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9183"/>
          </a:xfrm>
        </p:spPr>
        <p:txBody>
          <a:bodyPr/>
          <a:lstStyle/>
          <a:p>
            <a:pPr algn="ctr"/>
            <a:r>
              <a:rPr lang="ru-RU" sz="3600" b="1" dirty="0"/>
              <a:t>4. Интерфероны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DDC5C-E6BA-42A5-92CC-C29AD1FEA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/>
              <a:t>Впервые открыли </a:t>
            </a:r>
            <a:r>
              <a:rPr lang="ru-RU" sz="2800" dirty="0" err="1"/>
              <a:t>Айзекс</a:t>
            </a:r>
            <a:r>
              <a:rPr lang="ru-RU" sz="2800" dirty="0"/>
              <a:t> и Линдеман в 1957 г.</a:t>
            </a:r>
          </a:p>
          <a:p>
            <a:pPr marL="0" indent="0">
              <a:buNone/>
            </a:pPr>
            <a:r>
              <a:rPr lang="ru-RU" sz="2800" dirty="0"/>
              <a:t>3 основных типа: альфа, бета, гамма.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b="1" dirty="0"/>
              <a:t>Альфа и бета </a:t>
            </a:r>
            <a:r>
              <a:rPr lang="ru-RU" sz="2800" dirty="0"/>
              <a:t>имеют противовирусное действие.</a:t>
            </a:r>
          </a:p>
          <a:p>
            <a:pPr marL="0" indent="0">
              <a:buNone/>
            </a:pPr>
            <a:r>
              <a:rPr lang="ru-RU" sz="2800" b="1" dirty="0"/>
              <a:t> Гамма ИФ </a:t>
            </a:r>
            <a:r>
              <a:rPr lang="ru-RU" sz="2800" dirty="0"/>
              <a:t>продуцируется Т –лимфоцитами и естественными </a:t>
            </a:r>
            <a:r>
              <a:rPr lang="ru-RU" sz="2800" dirty="0" err="1"/>
              <a:t>киллерными</a:t>
            </a:r>
            <a:r>
              <a:rPr lang="ru-RU" sz="2800" dirty="0"/>
              <a:t> клетками. Обладает иммуномодулирующим действием.</a:t>
            </a:r>
          </a:p>
        </p:txBody>
      </p:sp>
    </p:spTree>
    <p:extLst>
      <p:ext uri="{BB962C8B-B14F-4D97-AF65-F5344CB8AC3E}">
        <p14:creationId xmlns:p14="http://schemas.microsoft.com/office/powerpoint/2010/main" val="1690303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489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Виды и механизмы противоинфекционной защиты Врожденный иммунитет(естественная резистентность)</vt:lpstr>
      <vt:lpstr>Презентация PowerPoint</vt:lpstr>
      <vt:lpstr>      Приобретенный иммунитет: 1. высокоспецифичен. 2. имеется иммунологическая память. 3. механизмы : клеточный и гуморальный </vt:lpstr>
      <vt:lpstr>Врожденный иммунитет (естественная резистентность)  </vt:lpstr>
      <vt:lpstr>Видовой иммунитет -</vt:lpstr>
      <vt:lpstr>Анатомо –физиологические факторы</vt:lpstr>
      <vt:lpstr>Гуморальные факторы  врожденного иммунитета</vt:lpstr>
      <vt:lpstr>3. Белки острой фазы - обладают антимикробным действием,  синтезируются в печени:</vt:lpstr>
      <vt:lpstr>4. Интерфероны</vt:lpstr>
      <vt:lpstr>5. Комплемент</vt:lpstr>
      <vt:lpstr>Презентация PowerPoint</vt:lpstr>
      <vt:lpstr>Клеточные факторы врожденного иммунитета</vt:lpstr>
      <vt:lpstr>Фагоциты и фагоцитоз</vt:lpstr>
      <vt:lpstr>Презентация PowerPoint</vt:lpstr>
      <vt:lpstr>Роль макрофагов в иммунной защите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 механизмы противоинфекционной защиты Врожденный иммунитет(естественная резистентность)</dc:title>
  <dc:creator>Home</dc:creator>
  <cp:lastModifiedBy>adaudova@mail.ru</cp:lastModifiedBy>
  <cp:revision>33</cp:revision>
  <dcterms:created xsi:type="dcterms:W3CDTF">2019-07-23T05:21:26Z</dcterms:created>
  <dcterms:modified xsi:type="dcterms:W3CDTF">2020-04-03T09:55:58Z</dcterms:modified>
</cp:coreProperties>
</file>