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1"/>
  </p:notesMasterIdLst>
  <p:sldIdLst>
    <p:sldId id="256" r:id="rId2"/>
    <p:sldId id="257" r:id="rId3"/>
    <p:sldId id="258" r:id="rId4"/>
    <p:sldId id="295" r:id="rId5"/>
    <p:sldId id="280" r:id="rId6"/>
    <p:sldId id="267" r:id="rId7"/>
    <p:sldId id="259" r:id="rId8"/>
    <p:sldId id="281" r:id="rId9"/>
    <p:sldId id="268" r:id="rId10"/>
    <p:sldId id="269" r:id="rId11"/>
    <p:sldId id="272" r:id="rId12"/>
    <p:sldId id="294" r:id="rId13"/>
    <p:sldId id="271" r:id="rId14"/>
    <p:sldId id="270" r:id="rId15"/>
    <p:sldId id="282" r:id="rId16"/>
    <p:sldId id="260" r:id="rId17"/>
    <p:sldId id="283" r:id="rId18"/>
    <p:sldId id="264" r:id="rId19"/>
    <p:sldId id="265" r:id="rId20"/>
    <p:sldId id="275" r:id="rId21"/>
    <p:sldId id="284" r:id="rId22"/>
    <p:sldId id="261" r:id="rId23"/>
    <p:sldId id="262" r:id="rId24"/>
    <p:sldId id="263" r:id="rId25"/>
    <p:sldId id="288" r:id="rId26"/>
    <p:sldId id="278" r:id="rId27"/>
    <p:sldId id="287" r:id="rId28"/>
    <p:sldId id="285" r:id="rId29"/>
    <p:sldId id="273" r:id="rId30"/>
    <p:sldId id="274" r:id="rId31"/>
    <p:sldId id="286" r:id="rId32"/>
    <p:sldId id="289" r:id="rId33"/>
    <p:sldId id="279" r:id="rId34"/>
    <p:sldId id="291" r:id="rId35"/>
    <p:sldId id="292" r:id="rId36"/>
    <p:sldId id="293" r:id="rId37"/>
    <p:sldId id="276" r:id="rId38"/>
    <p:sldId id="277" r:id="rId39"/>
    <p:sldId id="266" r:id="rId4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C460AF-C8CF-4E6B-84E3-5347D15D6A7F}" type="datetimeFigureOut">
              <a:rPr lang="ru-RU" smtClean="0"/>
              <a:pPr/>
              <a:t>03.06.2018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90E584-74D7-4F80-A476-BBACEA96445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90E584-74D7-4F80-A476-BBACEA964454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03.06.2018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03.06.2018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03.06.2018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03.06.2018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24stoma.ru/wp-content/uploads/2013/05/st7.jpg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is-med.com/photo/7-0-120-3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is-med.com/photo/7-0-122-3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hyperlink" Target="http://is-med.com/photo/7-0-124-3" TargetMode="Externa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s://www.google.ru/url?q=http://medportal.su/yashhur-simptomy-i-lechenie/&amp;sa=U&amp;ei=sjssU_2cJ5HTsgaytIDwDw&amp;ved=0CDYQ9QEwBQ&amp;usg=AFQjCNG_GQhEBNqI1vqcAPa1MaeWvWkKkw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hyperlink" Target="https://www.google.ru/url?q=http://mvl-saratov.ru/vnimanie-yashhur&amp;sa=U&amp;ei=sjssU_2cJ5HTsgaytIDwDw&amp;ved=0CHwQ9QEwKA&amp;usg=AFQjCNFdbjm11lP8-mLZGLkQLfhXvtD7cQ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42910" y="428604"/>
            <a:ext cx="7967690" cy="405766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rgbClr val="FFFF00"/>
                </a:solidFill>
              </a:rPr>
              <a:t>Вирусы – возбудители  болезней ротовой полости: </a:t>
            </a:r>
            <a:r>
              <a:rPr lang="ru-RU" dirty="0" err="1" smtClean="0">
                <a:solidFill>
                  <a:srgbClr val="FFFF00"/>
                </a:solidFill>
              </a:rPr>
              <a:t>герпетического</a:t>
            </a:r>
            <a:r>
              <a:rPr lang="ru-RU" dirty="0" smtClean="0">
                <a:solidFill>
                  <a:srgbClr val="FFFF00"/>
                </a:solidFill>
              </a:rPr>
              <a:t> стоматита, везикулярного стоматита, ящура</a:t>
            </a:r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3" name="Picture 2" descr="http://t1.gstatic.com/images?q=tbn:ANd9GcQUPW2fUp2pXj6lvX3SNB4VNsEupxPzni2vlRt176pDpzXigXc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4857760"/>
            <a:ext cx="1520342" cy="18573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14290"/>
            <a:ext cx="8229600" cy="1143000"/>
          </a:xfrm>
        </p:spPr>
        <p:txBody>
          <a:bodyPr>
            <a:normAutofit/>
          </a:bodyPr>
          <a:lstStyle/>
          <a:p>
            <a:r>
              <a:rPr lang="ru-RU" sz="4000" b="1" i="1" dirty="0" smtClean="0"/>
              <a:t>Клиника ОГС</a:t>
            </a:r>
            <a:endParaRPr lang="ru-RU" sz="40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438912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800" dirty="0" smtClean="0">
                <a:latin typeface="+mj-lt"/>
              </a:rPr>
              <a:t>Клиническая картина ОГС характеризуется следующими симптомами: </a:t>
            </a:r>
          </a:p>
          <a:p>
            <a:pPr marL="354013" indent="-354013"/>
            <a:r>
              <a:rPr lang="ru-RU" sz="2800" dirty="0" smtClean="0">
                <a:latin typeface="+mj-lt"/>
              </a:rPr>
              <a:t>гиперемия и отек слизистой оболочки полости рта (СОПР)</a:t>
            </a:r>
          </a:p>
          <a:p>
            <a:pPr marL="354013" indent="-354013"/>
            <a:r>
              <a:rPr lang="ru-RU" sz="2800" dirty="0" smtClean="0">
                <a:latin typeface="+mj-lt"/>
              </a:rPr>
              <a:t>гингивит</a:t>
            </a:r>
          </a:p>
          <a:p>
            <a:pPr marL="354013" indent="-354013"/>
            <a:r>
              <a:rPr lang="ru-RU" sz="2800" dirty="0" smtClean="0">
                <a:latin typeface="+mj-lt"/>
              </a:rPr>
              <a:t>на фоне гиперемии на СОПР появляются одиночные или сгруппированные элементы поражения: бляшки, пузырьки, затем эрозии. Количество элементов бывает от единичных до 100 в зависимости от клинической формы ОГС (легкой, среднетяжелой или тяжелой)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928670"/>
            <a:ext cx="8229600" cy="1143000"/>
          </a:xfrm>
        </p:spPr>
        <p:txBody>
          <a:bodyPr>
            <a:noAutofit/>
          </a:bodyPr>
          <a:lstStyle/>
          <a:p>
            <a:r>
              <a:rPr lang="ru-RU" sz="2600" dirty="0" smtClean="0">
                <a:solidFill>
                  <a:schemeClr val="tx1"/>
                </a:solidFill>
                <a:ea typeface="+mn-ea"/>
                <a:cs typeface="+mn-cs"/>
              </a:rPr>
              <a:t>Очень часто отмечается покраснение краевой части десны вокруг зубов, включая </a:t>
            </a:r>
            <a:r>
              <a:rPr lang="ru-RU" sz="2600" dirty="0" err="1" smtClean="0">
                <a:solidFill>
                  <a:schemeClr val="tx1"/>
                </a:solidFill>
                <a:ea typeface="+mn-ea"/>
                <a:cs typeface="+mn-cs"/>
              </a:rPr>
              <a:t>десневые</a:t>
            </a:r>
            <a:r>
              <a:rPr lang="ru-RU" sz="2600" dirty="0" smtClean="0">
                <a:solidFill>
                  <a:schemeClr val="tx1"/>
                </a:solidFill>
                <a:ea typeface="+mn-ea"/>
                <a:cs typeface="+mn-cs"/>
              </a:rPr>
              <a:t> сосочки, что напоминает клинику острого гингивита </a:t>
            </a:r>
            <a:endParaRPr lang="ru-RU" sz="2600" dirty="0">
              <a:solidFill>
                <a:schemeClr val="tx1"/>
              </a:solidFill>
              <a:ea typeface="+mn-ea"/>
              <a:cs typeface="+mn-cs"/>
            </a:endParaRPr>
          </a:p>
        </p:txBody>
      </p:sp>
      <p:pic>
        <p:nvPicPr>
          <p:cNvPr id="4" name="Содержимое 3" descr="Гингивит, сопутствующий герпетическому стоматиту (краевая десна и десневые сосочки отечны, отмечается их резкое покраснение)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85918" y="2357430"/>
            <a:ext cx="5072098" cy="4143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92867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/>
              <a:t>Пузырьки на губах, вызванные </a:t>
            </a:r>
            <a:br>
              <a:rPr lang="ru-RU" sz="3600" b="1" dirty="0" smtClean="0"/>
            </a:br>
            <a:r>
              <a:rPr lang="ru-RU" sz="3600" b="1" dirty="0" smtClean="0"/>
              <a:t>Н</a:t>
            </a:r>
            <a:r>
              <a:rPr lang="en-US" sz="3600" b="1" dirty="0" err="1" smtClean="0"/>
              <a:t>erpes</a:t>
            </a:r>
            <a:r>
              <a:rPr lang="en-US" sz="3600" b="1" dirty="0" smtClean="0"/>
              <a:t> simplex type 1 virus</a:t>
            </a:r>
            <a:endParaRPr lang="ru-RU" sz="3600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0100" y="2143116"/>
            <a:ext cx="7072362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/>
            </a:r>
            <a:br>
              <a:rPr lang="ru-RU" sz="4000" b="1" dirty="0" smtClean="0"/>
            </a:br>
            <a:endParaRPr lang="ru-RU" sz="4000" dirty="0"/>
          </a:p>
        </p:txBody>
      </p:sp>
      <p:pic>
        <p:nvPicPr>
          <p:cNvPr id="4" name="Содержимое 3" descr="как лечить стоматит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57290" y="1857364"/>
            <a:ext cx="6429420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357158" y="1000108"/>
            <a:ext cx="8358246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Герпетический стоматит у ребенка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500042"/>
            <a:ext cx="8229600" cy="1143000"/>
          </a:xfrm>
        </p:spPr>
        <p:txBody>
          <a:bodyPr>
            <a:noAutofit/>
          </a:bodyPr>
          <a:lstStyle/>
          <a:p>
            <a:r>
              <a:rPr lang="ru-RU" sz="4000" b="1" i="1" dirty="0" smtClean="0"/>
              <a:t>Рецидивирующий герпетический стоматит</a:t>
            </a:r>
            <a:endParaRPr lang="ru-RU" sz="40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38912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400" dirty="0" smtClean="0">
                <a:latin typeface="+mj-lt"/>
              </a:rPr>
              <a:t>Рецидивирующий герпес развивается у 30-50% инфицированных ВПГ лиц и связан с реактивацией вируса, сохранившегося в ганглиях.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800" u="sng" dirty="0" smtClean="0">
                <a:latin typeface="+mj-lt"/>
              </a:rPr>
              <a:t>Факторы, способствующие рецидиву инфекции: </a:t>
            </a:r>
          </a:p>
          <a:p>
            <a:pPr marL="0" indent="530225">
              <a:spcBef>
                <a:spcPts val="0"/>
              </a:spcBef>
            </a:pPr>
            <a:r>
              <a:rPr lang="ru-RU" sz="2800" dirty="0" smtClean="0">
                <a:latin typeface="+mj-lt"/>
              </a:rPr>
              <a:t>переохлаждение</a:t>
            </a:r>
          </a:p>
          <a:p>
            <a:pPr marL="0" indent="530225">
              <a:spcBef>
                <a:spcPts val="0"/>
              </a:spcBef>
            </a:pPr>
            <a:r>
              <a:rPr lang="ru-RU" sz="2800" dirty="0" smtClean="0">
                <a:latin typeface="+mj-lt"/>
              </a:rPr>
              <a:t>травма (стоматологические манипуляции)</a:t>
            </a:r>
          </a:p>
          <a:p>
            <a:pPr marL="0" indent="530225">
              <a:spcBef>
                <a:spcPts val="0"/>
              </a:spcBef>
            </a:pPr>
            <a:r>
              <a:rPr lang="ru-RU" sz="2800" dirty="0" smtClean="0">
                <a:latin typeface="+mj-lt"/>
              </a:rPr>
              <a:t>физический или психоэмоциональный стресс</a:t>
            </a:r>
          </a:p>
          <a:p>
            <a:pPr marL="0" indent="530225">
              <a:spcBef>
                <a:spcPts val="0"/>
              </a:spcBef>
            </a:pPr>
            <a:r>
              <a:rPr lang="ru-RU" sz="2800" dirty="0" smtClean="0">
                <a:latin typeface="+mj-lt"/>
              </a:rPr>
              <a:t>сопутствующие заболевания</a:t>
            </a:r>
          </a:p>
          <a:p>
            <a:pPr marL="0" indent="530225">
              <a:spcBef>
                <a:spcPts val="0"/>
              </a:spcBef>
            </a:pPr>
            <a:r>
              <a:rPr lang="ru-RU" sz="2800" dirty="0" smtClean="0">
                <a:latin typeface="+mj-lt"/>
              </a:rPr>
              <a:t>прием алкоголя</a:t>
            </a:r>
          </a:p>
          <a:p>
            <a:pPr marL="0" indent="530225">
              <a:spcBef>
                <a:spcPts val="0"/>
              </a:spcBef>
            </a:pPr>
            <a:r>
              <a:rPr lang="ru-RU" sz="2800" dirty="0" smtClean="0">
                <a:latin typeface="+mj-lt"/>
              </a:rPr>
              <a:t>другие, снижающие иммунитет факторы</a:t>
            </a:r>
            <a:endParaRPr lang="ru-RU" sz="2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34988"/>
            <a:r>
              <a:rPr lang="ru-RU" b="1" i="1" dirty="0" smtClean="0"/>
              <a:t>Иммунитет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Клеточный: Т-киллеры, ГЗТ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Гуморальный: </a:t>
            </a:r>
            <a:r>
              <a:rPr lang="ru-RU" dirty="0" err="1" smtClean="0"/>
              <a:t>вирус-нейтрализующие</a:t>
            </a:r>
            <a:r>
              <a:rPr lang="ru-RU" dirty="0" smtClean="0"/>
              <a:t>  АТ (подавляют межклеточное распространение вируса, но не препятствуют персистенции его в нейронах и возникновению рецидивов)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785950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 </a:t>
            </a:r>
            <a:r>
              <a:rPr lang="ru-RU" sz="4400" b="1" i="1" dirty="0" smtClean="0"/>
              <a:t>Микробиологическая диагностика </a:t>
            </a:r>
            <a:r>
              <a:rPr lang="ru-RU" sz="4400" dirty="0" smtClean="0"/>
              <a:t/>
            </a:r>
            <a:br>
              <a:rPr lang="ru-RU" sz="4400" dirty="0" smtClean="0"/>
            </a:b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571612"/>
            <a:ext cx="8858280" cy="4714908"/>
          </a:xfrm>
        </p:spPr>
        <p:txBody>
          <a:bodyPr>
            <a:normAutofit lnSpcReduction="10000"/>
          </a:bodyPr>
          <a:lstStyle/>
          <a:p>
            <a:pPr marL="0" indent="530225">
              <a:spcBef>
                <a:spcPts val="0"/>
              </a:spcBef>
            </a:pPr>
            <a:r>
              <a:rPr lang="ru-RU" sz="2800" b="1" dirty="0" err="1" smtClean="0">
                <a:latin typeface="+mj-lt"/>
              </a:rPr>
              <a:t>Вирусоскопический</a:t>
            </a:r>
            <a:r>
              <a:rPr lang="ru-RU" sz="2800" b="1" dirty="0" smtClean="0">
                <a:latin typeface="+mj-lt"/>
              </a:rPr>
              <a:t> метод </a:t>
            </a:r>
            <a:r>
              <a:rPr lang="ru-RU" sz="2800" dirty="0" smtClean="0">
                <a:latin typeface="+mj-lt"/>
              </a:rPr>
              <a:t>– выявление в окрашенных мазках из везикул гигантских многоядерных клеток (синцитий) с внутриядерными эозинофильными включениями </a:t>
            </a:r>
            <a:r>
              <a:rPr lang="ru-RU" sz="2800" dirty="0" err="1" smtClean="0">
                <a:latin typeface="+mj-lt"/>
              </a:rPr>
              <a:t>Каудри</a:t>
            </a:r>
            <a:endParaRPr lang="ru-RU" sz="2800" dirty="0" smtClean="0">
              <a:latin typeface="+mj-lt"/>
            </a:endParaRPr>
          </a:p>
          <a:p>
            <a:pPr marL="0" indent="530225">
              <a:spcBef>
                <a:spcPts val="0"/>
              </a:spcBef>
            </a:pPr>
            <a:endParaRPr lang="ru-RU" sz="2800" dirty="0" smtClean="0">
              <a:latin typeface="+mj-lt"/>
            </a:endParaRPr>
          </a:p>
          <a:p>
            <a:pPr marL="0" indent="530225">
              <a:spcBef>
                <a:spcPts val="0"/>
              </a:spcBef>
            </a:pPr>
            <a:r>
              <a:rPr lang="ru-RU" sz="2800" b="1" dirty="0" smtClean="0">
                <a:latin typeface="+mj-lt"/>
              </a:rPr>
              <a:t>Вирусологический метод </a:t>
            </a:r>
            <a:r>
              <a:rPr lang="ru-RU" sz="2800" dirty="0" smtClean="0">
                <a:latin typeface="+mj-lt"/>
              </a:rPr>
              <a:t>– заражение клеточных культур, куриного эмбриона или мышат-сосунков</a:t>
            </a:r>
          </a:p>
          <a:p>
            <a:pPr marL="0" indent="530225">
              <a:spcBef>
                <a:spcPts val="0"/>
              </a:spcBef>
            </a:pPr>
            <a:endParaRPr lang="ru-RU" sz="2800" dirty="0" smtClean="0">
              <a:latin typeface="+mj-lt"/>
            </a:endParaRPr>
          </a:p>
          <a:p>
            <a:pPr marL="0" indent="530225">
              <a:lnSpc>
                <a:spcPct val="90000"/>
              </a:lnSpc>
              <a:spcBef>
                <a:spcPts val="0"/>
              </a:spcBef>
            </a:pPr>
            <a:r>
              <a:rPr lang="ru-RU" sz="2800" b="1" dirty="0" smtClean="0">
                <a:latin typeface="+mj-lt"/>
              </a:rPr>
              <a:t>Серодиагностика</a:t>
            </a:r>
            <a:r>
              <a:rPr lang="ru-RU" sz="2800" dirty="0" smtClean="0">
                <a:latin typeface="+mj-lt"/>
              </a:rPr>
              <a:t> – выявление нарастания титра АТ в парных сыворотках методами РСК, РИФ, ИФА и РН</a:t>
            </a:r>
          </a:p>
          <a:p>
            <a:pPr marL="0" indent="530225">
              <a:lnSpc>
                <a:spcPct val="90000"/>
              </a:lnSpc>
              <a:spcBef>
                <a:spcPts val="0"/>
              </a:spcBef>
            </a:pPr>
            <a:endParaRPr lang="ru-RU" sz="2800" dirty="0" smtClean="0">
              <a:latin typeface="+mj-lt"/>
            </a:endParaRPr>
          </a:p>
          <a:p>
            <a:pPr marL="0" indent="530225">
              <a:lnSpc>
                <a:spcPct val="90000"/>
              </a:lnSpc>
              <a:spcBef>
                <a:spcPts val="0"/>
              </a:spcBef>
            </a:pPr>
            <a:r>
              <a:rPr lang="ru-RU" sz="2800" b="1" dirty="0" smtClean="0">
                <a:latin typeface="+mj-lt"/>
              </a:rPr>
              <a:t>Генетический метод </a:t>
            </a:r>
            <a:r>
              <a:rPr lang="ru-RU" sz="2800" dirty="0" smtClean="0">
                <a:latin typeface="+mj-lt"/>
              </a:rPr>
              <a:t>– постановка ПЦР</a:t>
            </a:r>
          </a:p>
          <a:p>
            <a:pPr marL="514350" indent="-514350">
              <a:buFont typeface="+mj-lt"/>
              <a:buAutoNum type="arabicPeriod"/>
            </a:pPr>
            <a:endParaRPr lang="ru-RU" dirty="0" smtClean="0"/>
          </a:p>
          <a:p>
            <a:pPr marL="514350" indent="-514350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85794"/>
            <a:ext cx="8229600" cy="1143000"/>
          </a:xfrm>
        </p:spPr>
        <p:txBody>
          <a:bodyPr>
            <a:normAutofit fontScale="90000"/>
          </a:bodyPr>
          <a:lstStyle/>
          <a:p>
            <a:pPr indent="355600"/>
            <a:r>
              <a:rPr lang="ru-RU" b="1" i="1" dirty="0" smtClean="0"/>
              <a:t>Специфическая профилактика и терапия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Инактивированная </a:t>
            </a:r>
            <a:r>
              <a:rPr lang="ru-RU" dirty="0" err="1" smtClean="0"/>
              <a:t>культуральная</a:t>
            </a:r>
            <a:r>
              <a:rPr lang="ru-RU" dirty="0" smtClean="0"/>
              <a:t> </a:t>
            </a:r>
            <a:r>
              <a:rPr lang="ru-RU" dirty="0" err="1" smtClean="0"/>
              <a:t>герпетическая</a:t>
            </a:r>
            <a:r>
              <a:rPr lang="ru-RU" dirty="0" smtClean="0"/>
              <a:t> вакцина вводится в период ремиссии – подавляет межклеточное распространение вируса, но не элиминирует вирус из нейронов</a:t>
            </a:r>
          </a:p>
          <a:p>
            <a:endParaRPr lang="ru-RU" dirty="0" smtClean="0"/>
          </a:p>
          <a:p>
            <a:r>
              <a:rPr lang="ru-RU" dirty="0" smtClean="0"/>
              <a:t>Лечение – препаратами ИФН и противовирусными химиотерапевтическими препаратами: </a:t>
            </a:r>
            <a:r>
              <a:rPr lang="ru-RU" dirty="0" err="1" smtClean="0"/>
              <a:t>ацикловир</a:t>
            </a:r>
            <a:r>
              <a:rPr lang="ru-RU" dirty="0" smtClean="0"/>
              <a:t>, </a:t>
            </a:r>
            <a:r>
              <a:rPr lang="ru-RU" dirty="0" err="1" smtClean="0"/>
              <a:t>зовиракс</a:t>
            </a:r>
            <a:r>
              <a:rPr lang="ru-RU" dirty="0" smtClean="0"/>
              <a:t> и др.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142984"/>
            <a:ext cx="8229600" cy="2000256"/>
          </a:xfrm>
        </p:spPr>
        <p:txBody>
          <a:bodyPr>
            <a:noAutofit/>
          </a:bodyPr>
          <a:lstStyle/>
          <a:p>
            <a:r>
              <a:rPr lang="ru-RU" sz="4000" b="1" i="1" dirty="0" smtClean="0"/>
              <a:t>Везикулярный стоматит </a:t>
            </a:r>
            <a:r>
              <a:rPr lang="ru-RU" sz="2800" b="1" dirty="0" smtClean="0"/>
              <a:t>– </a:t>
            </a:r>
            <a:r>
              <a:rPr lang="ru-RU" sz="2800" b="1" dirty="0" smtClean="0">
                <a:solidFill>
                  <a:schemeClr val="tx1"/>
                </a:solidFill>
              </a:rPr>
              <a:t>острое поражение слизистой оболочка полости рта, десен и глотки, проявляется везикулярными высыпаниями. Заболевания </a:t>
            </a:r>
            <a:r>
              <a:rPr lang="ru-RU" sz="2800" b="1" dirty="0" err="1" smtClean="0">
                <a:solidFill>
                  <a:schemeClr val="tx1"/>
                </a:solidFill>
              </a:rPr>
              <a:t>полдиэтиологичное</a:t>
            </a:r>
            <a:r>
              <a:rPr lang="ru-RU" sz="2800" b="1" dirty="0" smtClean="0">
                <a:solidFill>
                  <a:schemeClr val="tx1"/>
                </a:solidFill>
              </a:rPr>
              <a:t>, вызывается разными вирусами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3040360"/>
            <a:ext cx="8229600" cy="381764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800" b="1" i="1" u="sng" dirty="0" smtClean="0">
                <a:solidFill>
                  <a:schemeClr val="tx2"/>
                </a:solidFill>
              </a:rPr>
              <a:t>Вирус везикулярного стоматита</a:t>
            </a:r>
            <a:endParaRPr lang="ru-RU" sz="2800" b="1" i="1" u="sng" dirty="0" smtClean="0">
              <a:solidFill>
                <a:schemeClr val="tx2"/>
              </a:solidFill>
              <a:latin typeface="+mj-lt"/>
            </a:endParaRPr>
          </a:p>
          <a:p>
            <a:pPr>
              <a:buNone/>
            </a:pPr>
            <a:r>
              <a:rPr lang="ru-RU" sz="2800" b="1" dirty="0" smtClean="0">
                <a:latin typeface="+mj-lt"/>
              </a:rPr>
              <a:t>Семейство</a:t>
            </a:r>
            <a:r>
              <a:rPr lang="ru-RU" sz="2800" dirty="0" smtClean="0">
                <a:latin typeface="+mj-lt"/>
              </a:rPr>
              <a:t> - </a:t>
            </a:r>
            <a:r>
              <a:rPr lang="en-US" sz="2800" dirty="0" err="1" smtClean="0">
                <a:latin typeface="+mj-lt"/>
              </a:rPr>
              <a:t>Rhabdoviridae</a:t>
            </a:r>
            <a:endParaRPr lang="en-US" sz="2800" dirty="0" smtClean="0">
              <a:latin typeface="+mj-lt"/>
            </a:endParaRPr>
          </a:p>
          <a:p>
            <a:pPr>
              <a:buNone/>
            </a:pPr>
            <a:r>
              <a:rPr lang="ru-RU" sz="2800" b="1" dirty="0" smtClean="0">
                <a:latin typeface="+mj-lt"/>
              </a:rPr>
              <a:t>Род</a:t>
            </a:r>
            <a:r>
              <a:rPr lang="en-US" sz="2800" b="1" dirty="0" smtClean="0">
                <a:latin typeface="+mj-lt"/>
              </a:rPr>
              <a:t> </a:t>
            </a:r>
            <a:r>
              <a:rPr lang="ru-RU" sz="2800" b="1" dirty="0" smtClean="0">
                <a:latin typeface="+mj-lt"/>
              </a:rPr>
              <a:t> - </a:t>
            </a:r>
            <a:r>
              <a:rPr lang="en-US" sz="2800" dirty="0" err="1" smtClean="0">
                <a:latin typeface="+mj-lt"/>
              </a:rPr>
              <a:t>Vesiculovirus</a:t>
            </a:r>
            <a:endParaRPr lang="ru-RU" sz="2800" dirty="0" smtClean="0">
              <a:latin typeface="+mj-lt"/>
            </a:endParaRPr>
          </a:p>
          <a:p>
            <a:pPr>
              <a:buNone/>
            </a:pPr>
            <a:r>
              <a:rPr lang="ru-RU" sz="2800" b="1" dirty="0" smtClean="0">
                <a:latin typeface="+mj-lt"/>
              </a:rPr>
              <a:t>Тип - </a:t>
            </a:r>
            <a:r>
              <a:rPr lang="ru-RU" sz="2800" dirty="0" smtClean="0">
                <a:latin typeface="+mj-lt"/>
              </a:rPr>
              <a:t>Вирус везикулярного стоматита (4 серотипа)</a:t>
            </a:r>
          </a:p>
          <a:p>
            <a:pPr marL="0" indent="0">
              <a:buNone/>
            </a:pPr>
            <a:r>
              <a:rPr lang="ru-RU" sz="2800" dirty="0" smtClean="0">
                <a:latin typeface="+mj-lt"/>
              </a:rPr>
              <a:t>Единственный </a:t>
            </a:r>
            <a:r>
              <a:rPr lang="ru-RU" sz="2800" dirty="0" err="1" smtClean="0">
                <a:latin typeface="+mj-lt"/>
              </a:rPr>
              <a:t>арбовирус</a:t>
            </a:r>
            <a:r>
              <a:rPr lang="ru-RU" sz="2800" dirty="0" smtClean="0">
                <a:latin typeface="+mj-lt"/>
              </a:rPr>
              <a:t> этого семейства, так как передается комарами </a:t>
            </a:r>
            <a:r>
              <a:rPr lang="en-US" sz="2800" dirty="0" smtClean="0">
                <a:latin typeface="+mj-lt"/>
              </a:rPr>
              <a:t>(</a:t>
            </a:r>
            <a:r>
              <a:rPr lang="ru-RU" sz="2800" dirty="0" smtClean="0">
                <a:latin typeface="+mj-lt"/>
              </a:rPr>
              <a:t>от англ.: </a:t>
            </a:r>
            <a:r>
              <a:rPr lang="en-US" sz="2800" dirty="0" smtClean="0">
                <a:latin typeface="+mj-lt"/>
              </a:rPr>
              <a:t>arthropod born</a:t>
            </a:r>
            <a:r>
              <a:rPr lang="ru-RU" sz="2800" dirty="0" smtClean="0">
                <a:latin typeface="+mj-lt"/>
              </a:rPr>
              <a:t> - передается членистоногими)</a:t>
            </a:r>
            <a:endParaRPr lang="ru-RU" sz="2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857232"/>
            <a:ext cx="8186766" cy="724648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400" b="1" i="1" dirty="0" smtClean="0"/>
              <a:t>Морфология </a:t>
            </a:r>
            <a:r>
              <a:rPr lang="ru-RU" sz="4400" b="1" i="1" dirty="0" err="1" smtClean="0"/>
              <a:t>рабдовируса</a:t>
            </a:r>
            <a:endParaRPr lang="ru-RU" sz="4400" b="1" i="1" dirty="0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928926" y="1928802"/>
            <a:ext cx="2714644" cy="407196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572132" y="2071678"/>
            <a:ext cx="26432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с</a:t>
            </a:r>
            <a:endParaRPr lang="ru-RU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5500694" y="2071678"/>
            <a:ext cx="364330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err="1" smtClean="0"/>
              <a:t>Суперкапсид</a:t>
            </a:r>
            <a:endParaRPr lang="ru-RU" sz="2000" dirty="0" smtClean="0"/>
          </a:p>
          <a:p>
            <a:endParaRPr lang="ru-RU" sz="2000" dirty="0" smtClean="0"/>
          </a:p>
          <a:p>
            <a:r>
              <a:rPr lang="ru-RU" sz="2000" dirty="0" err="1" smtClean="0"/>
              <a:t>Гликопротеиновые</a:t>
            </a:r>
            <a:r>
              <a:rPr lang="ru-RU" sz="2000" dirty="0" smtClean="0"/>
              <a:t> шипы</a:t>
            </a:r>
            <a:endParaRPr lang="ru-RU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5572132" y="4000504"/>
            <a:ext cx="20002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Матрикс</a:t>
            </a:r>
          </a:p>
          <a:p>
            <a:endParaRPr lang="ru-RU" dirty="0" smtClean="0"/>
          </a:p>
          <a:p>
            <a:r>
              <a:rPr lang="ru-RU" dirty="0" err="1" smtClean="0"/>
              <a:t>Нуклеопротеин</a:t>
            </a:r>
            <a:r>
              <a:rPr lang="ru-RU" dirty="0" smtClean="0"/>
              <a:t>,</a:t>
            </a:r>
          </a:p>
          <a:p>
            <a:r>
              <a:rPr lang="ru-RU" dirty="0" smtClean="0"/>
              <a:t>связанный с РНК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1000132"/>
          </a:xfrm>
        </p:spPr>
        <p:txBody>
          <a:bodyPr>
            <a:noAutofit/>
          </a:bodyPr>
          <a:lstStyle/>
          <a:p>
            <a:r>
              <a:rPr lang="ru-RU" sz="4000" b="1" i="1" dirty="0" smtClean="0"/>
              <a:t>Вирусы простого герпеса</a:t>
            </a:r>
            <a:r>
              <a:rPr lang="ru-RU" sz="4000" dirty="0" smtClean="0"/>
              <a:t>,</a:t>
            </a:r>
            <a:br>
              <a:rPr lang="ru-RU" sz="4000" dirty="0" smtClean="0"/>
            </a:br>
            <a:r>
              <a:rPr lang="ru-RU" sz="4000" dirty="0" smtClean="0"/>
              <a:t> </a:t>
            </a:r>
            <a:r>
              <a:rPr lang="ru-RU" sz="3200" dirty="0" smtClean="0">
                <a:solidFill>
                  <a:schemeClr val="tx1"/>
                </a:solidFill>
              </a:rPr>
              <a:t>открыты </a:t>
            </a:r>
            <a:r>
              <a:rPr lang="ru-RU" sz="3200" dirty="0" err="1" smtClean="0">
                <a:solidFill>
                  <a:schemeClr val="tx1"/>
                </a:solidFill>
              </a:rPr>
              <a:t>У.Грюнтером</a:t>
            </a:r>
            <a:r>
              <a:rPr lang="ru-RU" sz="3200" dirty="0" smtClean="0">
                <a:solidFill>
                  <a:schemeClr val="tx1"/>
                </a:solidFill>
              </a:rPr>
              <a:t> в 1912 г.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824426"/>
          </a:xfrm>
        </p:spPr>
        <p:txBody>
          <a:bodyPr>
            <a:normAutofit/>
          </a:bodyPr>
          <a:lstStyle/>
          <a:p>
            <a:pPr marL="36000">
              <a:spcBef>
                <a:spcPts val="0"/>
              </a:spcBef>
              <a:buNone/>
            </a:pPr>
            <a:r>
              <a:rPr lang="ru-RU" b="1" dirty="0" smtClean="0">
                <a:latin typeface="+mj-lt"/>
              </a:rPr>
              <a:t>Семейство - </a:t>
            </a:r>
            <a:r>
              <a:rPr lang="en-US" dirty="0" err="1" smtClean="0">
                <a:latin typeface="+mj-lt"/>
              </a:rPr>
              <a:t>Herpesviridae</a:t>
            </a:r>
            <a:endParaRPr lang="ru-RU" dirty="0" smtClean="0">
              <a:latin typeface="+mj-lt"/>
            </a:endParaRPr>
          </a:p>
          <a:p>
            <a:pPr marL="0">
              <a:spcBef>
                <a:spcPts val="0"/>
              </a:spcBef>
              <a:buNone/>
            </a:pPr>
            <a:r>
              <a:rPr lang="ru-RU" b="1" dirty="0" smtClean="0">
                <a:latin typeface="+mj-lt"/>
              </a:rPr>
              <a:t>Подсемейство - </a:t>
            </a:r>
            <a:r>
              <a:rPr lang="en-US" dirty="0" err="1" smtClean="0">
                <a:latin typeface="+mj-lt"/>
              </a:rPr>
              <a:t>Alphaherpesviridae</a:t>
            </a:r>
            <a:endParaRPr lang="ru-RU" dirty="0" smtClean="0">
              <a:latin typeface="+mj-lt"/>
            </a:endParaRPr>
          </a:p>
          <a:p>
            <a:pPr marL="0">
              <a:spcBef>
                <a:spcPts val="0"/>
              </a:spcBef>
              <a:buNone/>
            </a:pPr>
            <a:r>
              <a:rPr lang="ru-RU" b="1" dirty="0" smtClean="0">
                <a:latin typeface="+mj-lt"/>
              </a:rPr>
              <a:t>Род  - </a:t>
            </a:r>
            <a:r>
              <a:rPr lang="en-US" dirty="0" err="1" smtClean="0">
                <a:latin typeface="+mj-lt"/>
              </a:rPr>
              <a:t>Simplexvirus</a:t>
            </a:r>
            <a:r>
              <a:rPr lang="en-US" dirty="0" smtClean="0">
                <a:latin typeface="+mj-lt"/>
              </a:rPr>
              <a:t> </a:t>
            </a:r>
            <a:endParaRPr lang="ru-RU" dirty="0" smtClean="0">
              <a:latin typeface="+mj-lt"/>
            </a:endParaRPr>
          </a:p>
          <a:p>
            <a:pPr marL="0">
              <a:spcBef>
                <a:spcPts val="0"/>
              </a:spcBef>
              <a:buNone/>
            </a:pPr>
            <a:r>
              <a:rPr lang="ru-RU" b="1" dirty="0" smtClean="0">
                <a:latin typeface="+mj-lt"/>
              </a:rPr>
              <a:t>Типы</a:t>
            </a:r>
            <a:r>
              <a:rPr lang="ru-RU" dirty="0" smtClean="0">
                <a:latin typeface="+mj-lt"/>
              </a:rPr>
              <a:t> - ВПГ-1, ВПГ-2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2800" u="sng" dirty="0" smtClean="0">
                <a:latin typeface="+mj-lt"/>
              </a:rPr>
              <a:t>Характерные свойства:</a:t>
            </a:r>
          </a:p>
          <a:p>
            <a:pPr marL="514350" indent="-514350">
              <a:spcBef>
                <a:spcPts val="0"/>
              </a:spcBef>
            </a:pPr>
            <a:r>
              <a:rPr lang="ru-RU" sz="2800" dirty="0" smtClean="0">
                <a:latin typeface="+mj-lt"/>
              </a:rPr>
              <a:t>Высокая скорость размножения</a:t>
            </a:r>
          </a:p>
          <a:p>
            <a:pPr marL="514350" indent="-514350">
              <a:spcBef>
                <a:spcPts val="0"/>
              </a:spcBef>
            </a:pPr>
            <a:r>
              <a:rPr lang="ru-RU" sz="2800" dirty="0" smtClean="0">
                <a:latin typeface="+mj-lt"/>
              </a:rPr>
              <a:t>Размножение в ядрах эпителиальных  клеток и фибробластов</a:t>
            </a:r>
          </a:p>
          <a:p>
            <a:pPr marL="514350" indent="-514350">
              <a:spcBef>
                <a:spcPts val="0"/>
              </a:spcBef>
            </a:pPr>
            <a:r>
              <a:rPr lang="ru-RU" sz="2800" dirty="0" smtClean="0">
                <a:latin typeface="+mj-lt"/>
              </a:rPr>
              <a:t>Цитолитическое действие на пораженную клетку</a:t>
            </a:r>
          </a:p>
          <a:p>
            <a:pPr marL="514350" indent="-514350">
              <a:spcBef>
                <a:spcPts val="0"/>
              </a:spcBef>
            </a:pPr>
            <a:r>
              <a:rPr lang="ru-RU" sz="2800" dirty="0" smtClean="0">
                <a:latin typeface="+mj-lt"/>
              </a:rPr>
              <a:t>Вызывает латентную персистирующую инфекцию в нейронах.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428604"/>
            <a:ext cx="8229600" cy="1143000"/>
          </a:xfrm>
        </p:spPr>
        <p:txBody>
          <a:bodyPr>
            <a:normAutofit/>
          </a:bodyPr>
          <a:lstStyle/>
          <a:p>
            <a:r>
              <a:rPr lang="ru-RU" sz="4000" b="1" i="1" dirty="0" smtClean="0"/>
              <a:t>Вирус везикулярного стоматита</a:t>
            </a:r>
            <a:endParaRPr lang="ru-RU" sz="40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5" name="Рисунок 4" descr="http://www.eurolab.ua/img/st_img/03_10/vesiculyar_stomatitis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1928802"/>
            <a:ext cx="5786478" cy="4525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/>
          <a:lstStyle/>
          <a:p>
            <a:pPr indent="534988"/>
            <a:r>
              <a:rPr lang="ru-RU" b="1" i="1" dirty="0" smtClean="0"/>
              <a:t>Эпидемиология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714488"/>
            <a:ext cx="8229600" cy="2350776"/>
          </a:xfrm>
        </p:spPr>
        <p:txBody>
          <a:bodyPr/>
          <a:lstStyle/>
          <a:p>
            <a:r>
              <a:rPr lang="ru-RU" dirty="0" smtClean="0"/>
              <a:t>Источник инфекции – животные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Путь передачи – трансмиссивный, переносчики – различные комары, в организме которых вирус размножается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4071942"/>
            <a:ext cx="591572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smtClean="0">
                <a:solidFill>
                  <a:schemeClr val="tx2"/>
                </a:solidFill>
              </a:rPr>
              <a:t>Лабораторная диагностика</a:t>
            </a:r>
            <a:endParaRPr lang="ru-RU" sz="3600" dirty="0">
              <a:solidFill>
                <a:schemeClr val="tx2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4643446"/>
            <a:ext cx="835824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Метод – вирусологический: заражение культур клеток или куриных эмбрионов отделяемым везикул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71472" y="5429264"/>
            <a:ext cx="6779676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smtClean="0">
                <a:solidFill>
                  <a:schemeClr val="tx2"/>
                </a:solidFill>
              </a:rPr>
              <a:t>Специфическая профилактика </a:t>
            </a:r>
          </a:p>
          <a:p>
            <a:r>
              <a:rPr lang="ru-RU" sz="3600" dirty="0" smtClean="0">
                <a:solidFill>
                  <a:schemeClr val="tx2"/>
                </a:solidFill>
              </a:rPr>
              <a:t> </a:t>
            </a:r>
            <a:r>
              <a:rPr lang="ru-RU" sz="2400" dirty="0" smtClean="0"/>
              <a:t>не разработана</a:t>
            </a:r>
            <a:endParaRPr lang="ru-RU" sz="24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704088"/>
            <a:ext cx="9001156" cy="796086"/>
          </a:xfrm>
        </p:spPr>
        <p:txBody>
          <a:bodyPr>
            <a:normAutofit fontScale="90000"/>
          </a:bodyPr>
          <a:lstStyle/>
          <a:p>
            <a:r>
              <a:rPr lang="ru-RU" sz="4000" b="1" i="1" dirty="0" smtClean="0"/>
              <a:t>Простые вирусы семейства </a:t>
            </a:r>
            <a:r>
              <a:rPr lang="en-US" sz="4000" b="1" i="1" dirty="0" smtClean="0"/>
              <a:t>Picornaviridae</a:t>
            </a:r>
            <a:endParaRPr lang="ru-RU" sz="40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785926"/>
            <a:ext cx="8329642" cy="346710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en-US" sz="2800" dirty="0" smtClean="0">
              <a:latin typeface="+mj-lt"/>
            </a:endParaRPr>
          </a:p>
          <a:p>
            <a:pPr>
              <a:spcBef>
                <a:spcPts val="0"/>
              </a:spcBef>
            </a:pPr>
            <a:r>
              <a:rPr lang="ru-RU" sz="4100" dirty="0" smtClean="0">
                <a:latin typeface="+mj-lt"/>
              </a:rPr>
              <a:t>Род </a:t>
            </a:r>
            <a:r>
              <a:rPr lang="en-US" sz="4100" b="1" dirty="0" err="1" smtClean="0">
                <a:latin typeface="+mj-lt"/>
              </a:rPr>
              <a:t>Enterovirus</a:t>
            </a:r>
            <a:r>
              <a:rPr lang="ru-RU" sz="4100" dirty="0" smtClean="0">
                <a:latin typeface="+mj-lt"/>
              </a:rPr>
              <a:t>: включает вирусы полиомиелита </a:t>
            </a:r>
          </a:p>
          <a:p>
            <a:pPr>
              <a:spcBef>
                <a:spcPts val="0"/>
              </a:spcBef>
              <a:buNone/>
            </a:pPr>
            <a:r>
              <a:rPr lang="ru-RU" sz="4100" dirty="0" smtClean="0">
                <a:latin typeface="+mj-lt"/>
              </a:rPr>
              <a:t>   (3 серотипа), </a:t>
            </a:r>
            <a:r>
              <a:rPr lang="ru-RU" sz="4100" dirty="0" err="1" smtClean="0">
                <a:latin typeface="+mj-lt"/>
              </a:rPr>
              <a:t>Коксаки</a:t>
            </a:r>
            <a:r>
              <a:rPr lang="ru-RU" sz="4100" dirty="0" smtClean="0">
                <a:latin typeface="+mj-lt"/>
              </a:rPr>
              <a:t> А (24 серотипа) и </a:t>
            </a:r>
            <a:r>
              <a:rPr lang="ru-RU" sz="4100" dirty="0" err="1" smtClean="0">
                <a:latin typeface="+mj-lt"/>
              </a:rPr>
              <a:t>Коксаки</a:t>
            </a:r>
            <a:r>
              <a:rPr lang="ru-RU" sz="4100" dirty="0" smtClean="0">
                <a:latin typeface="+mj-lt"/>
              </a:rPr>
              <a:t> В </a:t>
            </a:r>
          </a:p>
          <a:p>
            <a:pPr>
              <a:spcBef>
                <a:spcPts val="0"/>
              </a:spcBef>
              <a:buNone/>
            </a:pPr>
            <a:r>
              <a:rPr lang="ru-RU" sz="4100" dirty="0" smtClean="0">
                <a:latin typeface="+mj-lt"/>
              </a:rPr>
              <a:t>   (5 серотипов), ЕСНО (34 серотипа), другие </a:t>
            </a:r>
            <a:r>
              <a:rPr lang="ru-RU" sz="4100" dirty="0" err="1" smtClean="0">
                <a:latin typeface="+mj-lt"/>
              </a:rPr>
              <a:t>энтеровирусы</a:t>
            </a:r>
            <a:r>
              <a:rPr lang="ru-RU" sz="4100" dirty="0" smtClean="0">
                <a:latin typeface="+mj-lt"/>
              </a:rPr>
              <a:t> (серотипы 68-71), </a:t>
            </a:r>
          </a:p>
          <a:p>
            <a:pPr>
              <a:spcBef>
                <a:spcPts val="0"/>
              </a:spcBef>
              <a:buNone/>
            </a:pPr>
            <a:r>
              <a:rPr lang="ru-RU" sz="4100" dirty="0" smtClean="0">
                <a:latin typeface="+mj-lt"/>
              </a:rPr>
              <a:t>    вызывают различные заболевания.</a:t>
            </a:r>
          </a:p>
          <a:p>
            <a:pPr>
              <a:spcBef>
                <a:spcPts val="0"/>
              </a:spcBef>
              <a:buNone/>
            </a:pPr>
            <a:endParaRPr lang="ru-RU" sz="4100" dirty="0" smtClean="0">
              <a:latin typeface="+mj-lt"/>
            </a:endParaRPr>
          </a:p>
          <a:p>
            <a:pPr>
              <a:spcBef>
                <a:spcPts val="0"/>
              </a:spcBef>
            </a:pPr>
            <a:r>
              <a:rPr lang="ru-RU" sz="4100" dirty="0" smtClean="0"/>
              <a:t>Род </a:t>
            </a:r>
            <a:r>
              <a:rPr lang="en-US" sz="4100" b="1" dirty="0" err="1" smtClean="0"/>
              <a:t>Aphtovirus</a:t>
            </a:r>
            <a:r>
              <a:rPr lang="ru-RU" sz="4100" dirty="0" smtClean="0"/>
              <a:t>: включает 7 серотипов, 60 </a:t>
            </a:r>
            <a:r>
              <a:rPr lang="ru-RU" sz="4100" dirty="0" err="1" smtClean="0"/>
              <a:t>сероваров</a:t>
            </a:r>
            <a:r>
              <a:rPr lang="ru-RU" sz="4100" dirty="0" smtClean="0"/>
              <a:t>, вызывает </a:t>
            </a:r>
            <a:r>
              <a:rPr lang="ru-RU" sz="4100" b="1" dirty="0" smtClean="0"/>
              <a:t>ящур.</a:t>
            </a:r>
          </a:p>
          <a:p>
            <a:pPr>
              <a:spcBef>
                <a:spcPts val="0"/>
              </a:spcBef>
            </a:pPr>
            <a:endParaRPr lang="ru-RU" sz="2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04088"/>
            <a:ext cx="8258204" cy="796086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Морфология пикорнавирусов</a:t>
            </a:r>
            <a:endParaRPr lang="ru-RU" sz="4000" dirty="0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728" y="2000240"/>
            <a:ext cx="6286544" cy="364333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214414" y="3500438"/>
            <a:ext cx="8991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рн</a:t>
            </a:r>
            <a:endParaRPr 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indent="355600"/>
            <a:r>
              <a:rPr lang="ru-RU" sz="4000" b="1" i="1" dirty="0" smtClean="0"/>
              <a:t>Вирусы </a:t>
            </a:r>
            <a:r>
              <a:rPr lang="ru-RU" sz="4000" b="1" i="1" dirty="0" err="1" smtClean="0"/>
              <a:t>Коксаки</a:t>
            </a:r>
            <a:endParaRPr lang="ru-RU" sz="40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857364"/>
            <a:ext cx="8358246" cy="4500594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tabLst>
                <a:tab pos="442913" algn="l"/>
              </a:tabLst>
            </a:pPr>
            <a:r>
              <a:rPr lang="ru-RU" sz="2800" dirty="0" smtClean="0">
                <a:latin typeface="+mj-lt"/>
              </a:rPr>
              <a:t>В 1948 г. выделили </a:t>
            </a:r>
            <a:r>
              <a:rPr lang="ru-RU" sz="2800" dirty="0" err="1" smtClean="0">
                <a:latin typeface="+mj-lt"/>
              </a:rPr>
              <a:t>Г.Долдорф</a:t>
            </a:r>
            <a:r>
              <a:rPr lang="ru-RU" sz="2800" dirty="0" smtClean="0">
                <a:latin typeface="+mj-lt"/>
              </a:rPr>
              <a:t> и </a:t>
            </a:r>
            <a:r>
              <a:rPr lang="ru-RU" sz="2800" dirty="0" err="1" smtClean="0">
                <a:latin typeface="+mj-lt"/>
              </a:rPr>
              <a:t>Г.Сиклз</a:t>
            </a:r>
            <a:r>
              <a:rPr lang="ru-RU" sz="2800" dirty="0" smtClean="0">
                <a:latin typeface="+mj-lt"/>
              </a:rPr>
              <a:t> из кишечника детей с </a:t>
            </a:r>
            <a:r>
              <a:rPr lang="ru-RU" sz="2800" dirty="0" err="1" smtClean="0">
                <a:latin typeface="+mj-lt"/>
              </a:rPr>
              <a:t>полиомиелитоподобными</a:t>
            </a:r>
            <a:r>
              <a:rPr lang="ru-RU" sz="2800" dirty="0" smtClean="0">
                <a:latin typeface="+mj-lt"/>
              </a:rPr>
              <a:t> заболеваниями в госпитале г. </a:t>
            </a:r>
            <a:r>
              <a:rPr lang="ru-RU" sz="2800" dirty="0" err="1" smtClean="0">
                <a:latin typeface="+mj-lt"/>
              </a:rPr>
              <a:t>Коксаки</a:t>
            </a:r>
            <a:r>
              <a:rPr lang="ru-RU" sz="2800" dirty="0" smtClean="0">
                <a:latin typeface="+mj-lt"/>
              </a:rPr>
              <a:t> (США)</a:t>
            </a:r>
          </a:p>
          <a:p>
            <a:pPr marL="0" indent="0">
              <a:spcBef>
                <a:spcPts val="600"/>
              </a:spcBef>
              <a:buNone/>
              <a:tabLst>
                <a:tab pos="442913" algn="l"/>
              </a:tabLst>
            </a:pPr>
            <a:endParaRPr lang="ru-RU" sz="2800" dirty="0" smtClean="0">
              <a:latin typeface="+mj-lt"/>
            </a:endParaRPr>
          </a:p>
          <a:p>
            <a:pPr marL="0" indent="0">
              <a:spcBef>
                <a:spcPts val="600"/>
              </a:spcBef>
              <a:tabLst>
                <a:tab pos="442913" algn="l"/>
              </a:tabLst>
            </a:pPr>
            <a:r>
              <a:rPr lang="ru-RU" sz="2800" dirty="0" smtClean="0">
                <a:latin typeface="+mj-lt"/>
              </a:rPr>
              <a:t>Вирусы </a:t>
            </a:r>
            <a:r>
              <a:rPr lang="ru-RU" sz="2800" dirty="0" err="1" smtClean="0">
                <a:latin typeface="+mj-lt"/>
              </a:rPr>
              <a:t>Коксаки</a:t>
            </a:r>
            <a:r>
              <a:rPr lang="ru-RU" sz="2800" dirty="0" smtClean="0">
                <a:latin typeface="+mj-lt"/>
              </a:rPr>
              <a:t> А (24 </a:t>
            </a:r>
            <a:r>
              <a:rPr lang="ru-RU" sz="2800" dirty="0" err="1" smtClean="0">
                <a:latin typeface="+mj-lt"/>
              </a:rPr>
              <a:t>серовара</a:t>
            </a:r>
            <a:r>
              <a:rPr lang="ru-RU" sz="2800" dirty="0" smtClean="0">
                <a:latin typeface="+mj-lt"/>
              </a:rPr>
              <a:t>) вызывают </a:t>
            </a:r>
            <a:r>
              <a:rPr lang="ru-RU" sz="2800" dirty="0" smtClean="0"/>
              <a:t>энтеровирусный </a:t>
            </a:r>
            <a:r>
              <a:rPr lang="ru-RU" sz="2800" b="1" dirty="0" smtClean="0"/>
              <a:t>везикулярный стоматит </a:t>
            </a:r>
            <a:r>
              <a:rPr lang="ru-RU" sz="2800" dirty="0" smtClean="0"/>
              <a:t>(синдром "рука-нога-рот»), а также</a:t>
            </a:r>
            <a:r>
              <a:rPr lang="ru-RU" sz="2800" dirty="0" smtClean="0">
                <a:latin typeface="+mj-lt"/>
              </a:rPr>
              <a:t>     </a:t>
            </a:r>
            <a:r>
              <a:rPr lang="ru-RU" sz="2800" dirty="0" err="1" smtClean="0">
                <a:latin typeface="+mj-lt"/>
              </a:rPr>
              <a:t>герпетиформную</a:t>
            </a:r>
            <a:r>
              <a:rPr lang="ru-RU" sz="2800" dirty="0" smtClean="0">
                <a:latin typeface="+mj-lt"/>
              </a:rPr>
              <a:t> ангину (</a:t>
            </a:r>
            <a:r>
              <a:rPr lang="ru-RU" sz="2800" dirty="0" err="1" smtClean="0">
                <a:latin typeface="+mj-lt"/>
              </a:rPr>
              <a:t>герпангину</a:t>
            </a:r>
            <a:r>
              <a:rPr lang="ru-RU" sz="2800" dirty="0" smtClean="0">
                <a:latin typeface="+mj-lt"/>
              </a:rPr>
              <a:t>) </a:t>
            </a:r>
          </a:p>
          <a:p>
            <a:pPr marL="0" indent="457200">
              <a:spcBef>
                <a:spcPts val="0"/>
              </a:spcBef>
              <a:buNone/>
            </a:pPr>
            <a:r>
              <a:rPr lang="ru-RU" sz="2800" dirty="0" smtClean="0">
                <a:latin typeface="+mj-lt"/>
              </a:rPr>
              <a:t>    </a:t>
            </a:r>
            <a:endParaRPr lang="ru-RU" sz="2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indent="355600"/>
            <a:r>
              <a:rPr lang="en-US" b="1" i="1" dirty="0" smtClean="0"/>
              <a:t>ECHO </a:t>
            </a:r>
            <a:br>
              <a:rPr lang="en-US" b="1" i="1" dirty="0" smtClean="0"/>
            </a:br>
            <a:r>
              <a:rPr lang="en-US" sz="3600" i="1" dirty="0" smtClean="0"/>
              <a:t>(enteric </a:t>
            </a:r>
            <a:r>
              <a:rPr lang="en-US" sz="3600" i="1" dirty="0" err="1" smtClean="0"/>
              <a:t>cytopathogenic</a:t>
            </a:r>
            <a:r>
              <a:rPr lang="en-US" sz="3600" i="1" dirty="0" smtClean="0"/>
              <a:t> human orphans)</a:t>
            </a:r>
            <a:endParaRPr lang="ru-RU" sz="36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600"/>
              </a:spcBef>
            </a:pPr>
            <a:r>
              <a:rPr lang="ru-RU" sz="2400" dirty="0" smtClean="0"/>
              <a:t>Выделены в 1951-53 гг. Дж. Мельником и др. из фекалий людей</a:t>
            </a:r>
            <a:endParaRPr lang="en-US" sz="2400" dirty="0" smtClean="0"/>
          </a:p>
          <a:p>
            <a:pPr marL="0" indent="0">
              <a:spcBef>
                <a:spcPts val="600"/>
              </a:spcBef>
            </a:pPr>
            <a:r>
              <a:rPr lang="ru-RU" sz="2400" dirty="0" smtClean="0"/>
              <a:t>Вирусы ЕСНО</a:t>
            </a:r>
            <a:r>
              <a:rPr lang="en-US" sz="2400" dirty="0" smtClean="0"/>
              <a:t> (</a:t>
            </a:r>
            <a:r>
              <a:rPr lang="ru-RU" sz="2400" dirty="0" smtClean="0"/>
              <a:t>известно </a:t>
            </a:r>
            <a:r>
              <a:rPr lang="en-US" sz="2400" dirty="0" smtClean="0"/>
              <a:t>34 </a:t>
            </a:r>
            <a:r>
              <a:rPr lang="ru-RU" sz="2400" dirty="0" err="1" smtClean="0"/>
              <a:t>серовара</a:t>
            </a:r>
            <a:r>
              <a:rPr lang="ru-RU" sz="2400" dirty="0" smtClean="0"/>
              <a:t>) и </a:t>
            </a:r>
            <a:r>
              <a:rPr lang="ru-RU" sz="2400" dirty="0" err="1" smtClean="0"/>
              <a:t>энтеровирус</a:t>
            </a:r>
            <a:r>
              <a:rPr lang="ru-RU" sz="2400" dirty="0" smtClean="0"/>
              <a:t> 71  могут вызывать </a:t>
            </a:r>
            <a:r>
              <a:rPr lang="ru-RU" sz="2400" b="1" dirty="0" smtClean="0"/>
              <a:t>везикулярный стоматит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428604"/>
            <a:ext cx="8229600" cy="1143000"/>
          </a:xfrm>
        </p:spPr>
        <p:txBody>
          <a:bodyPr>
            <a:normAutofit/>
          </a:bodyPr>
          <a:lstStyle/>
          <a:p>
            <a:pPr marL="450850"/>
            <a:r>
              <a:rPr lang="ru-RU" sz="3600" dirty="0" smtClean="0"/>
              <a:t> </a:t>
            </a:r>
            <a:r>
              <a:rPr lang="ru-RU" sz="3600" b="1" i="1" dirty="0" smtClean="0"/>
              <a:t>ЭПИДЕМИОЛОГИЯ </a:t>
            </a:r>
            <a:br>
              <a:rPr lang="ru-RU" sz="3600" b="1" i="1" dirty="0" smtClean="0"/>
            </a:br>
            <a:r>
              <a:rPr lang="ru-RU" sz="3600" b="1" i="1" dirty="0" smtClean="0"/>
              <a:t>энтеровирусных  стоматитов</a:t>
            </a:r>
            <a:endParaRPr lang="ru-RU" sz="36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38912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Источник инфекции: человек, больной или носитель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Механизмы передачи: фекально-оральный,   </a:t>
            </a:r>
          </a:p>
          <a:p>
            <a:pPr>
              <a:buNone/>
            </a:pPr>
            <a:r>
              <a:rPr lang="ru-RU" dirty="0" smtClean="0"/>
              <a:t>                                          респираторный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Пути передачи: водный, алиментарный,</a:t>
            </a:r>
          </a:p>
          <a:p>
            <a:pPr>
              <a:buNone/>
            </a:pPr>
            <a:r>
              <a:rPr lang="ru-RU" dirty="0" smtClean="0"/>
              <a:t>                              контактно-бытовой</a:t>
            </a: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err="1" smtClean="0"/>
              <a:t>Резистентность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Устойчивы в широком диапазоне </a:t>
            </a:r>
            <a:r>
              <a:rPr lang="ru-RU" dirty="0" err="1" smtClean="0"/>
              <a:t>рН</a:t>
            </a:r>
            <a:r>
              <a:rPr lang="ru-RU" dirty="0" smtClean="0"/>
              <a:t> (от 2,5 до 11), длительно (месяцами) сохраняются в воде, пищевых продуктах, предметах обихода</a:t>
            </a:r>
          </a:p>
          <a:p>
            <a:r>
              <a:rPr lang="ru-RU" dirty="0" smtClean="0"/>
              <a:t>Мало чувствительны к </a:t>
            </a:r>
            <a:r>
              <a:rPr lang="ru-RU" dirty="0" err="1" smtClean="0"/>
              <a:t>к</a:t>
            </a:r>
            <a:r>
              <a:rPr lang="ru-RU" dirty="0" smtClean="0"/>
              <a:t> эфиру, другим </a:t>
            </a:r>
            <a:r>
              <a:rPr lang="ru-RU" dirty="0" err="1" smtClean="0"/>
              <a:t>жирорастворителям</a:t>
            </a:r>
            <a:r>
              <a:rPr lang="ru-RU" dirty="0" smtClean="0"/>
              <a:t>, спиртам, фенолам, ПАВ</a:t>
            </a:r>
          </a:p>
          <a:p>
            <a:endParaRPr lang="ru-RU" dirty="0" smtClean="0"/>
          </a:p>
          <a:p>
            <a:r>
              <a:rPr lang="ru-RU" dirty="0" smtClean="0"/>
              <a:t>Чувствительны к высушиванию, кипячению, действию </a:t>
            </a:r>
            <a:r>
              <a:rPr lang="ru-RU" dirty="0" err="1" smtClean="0"/>
              <a:t>УФ-лучей</a:t>
            </a:r>
            <a:r>
              <a:rPr lang="ru-RU" dirty="0" smtClean="0"/>
              <a:t>, формалина, окислителей,</a:t>
            </a:r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534988"/>
            <a:r>
              <a:rPr lang="ru-RU" b="1" i="1" dirty="0" smtClean="0"/>
              <a:t>Клиника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Папулы 1-2 мм на фоне общей гиперемии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Везикулярные высыпания (пузырьки)</a:t>
            </a:r>
          </a:p>
          <a:p>
            <a:r>
              <a:rPr lang="ru-RU" dirty="0" smtClean="0"/>
              <a:t>Лихорадка (до 39-40 </a:t>
            </a:r>
            <a:r>
              <a:rPr lang="ru-RU" baseline="30000" dirty="0" err="1" smtClean="0"/>
              <a:t>о</a:t>
            </a:r>
            <a:r>
              <a:rPr lang="ru-RU" dirty="0" err="1" smtClean="0"/>
              <a:t>С</a:t>
            </a:r>
            <a:r>
              <a:rPr lang="ru-RU" dirty="0" smtClean="0"/>
              <a:t>), дисфагия, </a:t>
            </a:r>
            <a:r>
              <a:rPr lang="ru-RU" dirty="0" err="1" smtClean="0"/>
              <a:t>анорексия</a:t>
            </a:r>
            <a:endParaRPr lang="ru-RU" dirty="0" smtClean="0"/>
          </a:p>
          <a:p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 rot="5400000">
            <a:off x="3286910" y="2928934"/>
            <a:ext cx="999338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071546"/>
            <a:ext cx="8229600" cy="1857388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>Вирусная пузырчатка полости рта и конечностей, или </a:t>
            </a:r>
            <a:r>
              <a:rPr lang="ru-RU" sz="4400" b="1" dirty="0" smtClean="0"/>
              <a:t>везикулярный стоматит</a:t>
            </a:r>
            <a:endParaRPr lang="ru-RU" sz="4400" dirty="0"/>
          </a:p>
        </p:txBody>
      </p:sp>
      <p:pic>
        <p:nvPicPr>
          <p:cNvPr id="4" name="p333993769" descr="http://is-med.com/_ph/7/2/333993769.jpg">
            <a:hlinkClick r:id="rId2" tgtFrame="_blank" tooltip="Вирусная пузырчатка первый месяц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928794" y="3000372"/>
            <a:ext cx="5429288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7872442" cy="2214578"/>
          </a:xfrm>
        </p:spPr>
        <p:txBody>
          <a:bodyPr>
            <a:normAutofit fontScale="90000"/>
          </a:bodyPr>
          <a:lstStyle/>
          <a:p>
            <a:pPr marL="355600"/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b="1" i="1" dirty="0" smtClean="0"/>
              <a:t>Морфология  ВПГ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2800" dirty="0" smtClean="0">
                <a:solidFill>
                  <a:schemeClr val="tx1"/>
                </a:solidFill>
              </a:rPr>
              <a:t>Диаметр – 150-200нм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4000" dirty="0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1785926"/>
            <a:ext cx="7215238" cy="371477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57158" y="3357562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 smtClean="0"/>
              <a:t>Тегумент</a:t>
            </a:r>
            <a:endParaRPr lang="ru-RU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929290" y="2928934"/>
            <a:ext cx="321471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Фрагменты ДНК</a:t>
            </a:r>
          </a:p>
          <a:p>
            <a:r>
              <a:rPr lang="ru-RU" b="1" dirty="0" smtClean="0"/>
              <a:t>   </a:t>
            </a:r>
            <a:r>
              <a:rPr lang="en-US" b="1" dirty="0" smtClean="0"/>
              <a:t>S</a:t>
            </a:r>
            <a:r>
              <a:rPr lang="ru-RU" b="1" dirty="0" smtClean="0"/>
              <a:t>-короткий, </a:t>
            </a:r>
            <a:r>
              <a:rPr lang="en-US" b="1" dirty="0" smtClean="0"/>
              <a:t>L</a:t>
            </a:r>
            <a:r>
              <a:rPr lang="ru-RU" b="1" dirty="0" smtClean="0"/>
              <a:t>-длинный</a:t>
            </a:r>
            <a:r>
              <a:rPr lang="en-US" b="1" dirty="0" smtClean="0"/>
              <a:t> </a:t>
            </a:r>
          </a:p>
          <a:p>
            <a:endParaRPr lang="ru-RU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715008" y="5000636"/>
            <a:ext cx="27983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err="1" smtClean="0"/>
              <a:t>Гликопротены</a:t>
            </a:r>
            <a:r>
              <a:rPr lang="ru-RU" b="1" dirty="0" smtClean="0"/>
              <a:t> 11 типов</a:t>
            </a:r>
            <a:endParaRPr lang="ru-RU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14282" y="2571744"/>
            <a:ext cx="19254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160 </a:t>
            </a:r>
            <a:r>
              <a:rPr lang="ru-RU" b="1" dirty="0" err="1" smtClean="0"/>
              <a:t>капсомеров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143116"/>
            <a:ext cx="8229600" cy="1143000"/>
          </a:xfrm>
        </p:spPr>
        <p:txBody>
          <a:bodyPr>
            <a:noAutofit/>
          </a:bodyPr>
          <a:lstStyle/>
          <a:p>
            <a:r>
              <a:rPr lang="ru-RU" sz="4000" dirty="0" smtClean="0"/>
              <a:t>Вирусная пузырчатка полости рта и конечностей, или </a:t>
            </a:r>
            <a:r>
              <a:rPr lang="ru-RU" sz="4000" b="1" dirty="0" smtClean="0"/>
              <a:t>везикулярный стоматит </a:t>
            </a:r>
            <a:r>
              <a:rPr lang="ru-RU" sz="4000" dirty="0" smtClean="0"/>
              <a:t>– синдром «рука-нога-рот»</a:t>
            </a:r>
            <a:br>
              <a:rPr lang="ru-RU" sz="4000" dirty="0" smtClean="0"/>
            </a:b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786058"/>
            <a:ext cx="8229600" cy="4389120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  <p:pic>
        <p:nvPicPr>
          <p:cNvPr id="4" name="p288172322" descr="http://is-med.com/_ph/7/2/288172322.jpg">
            <a:hlinkClick r:id="rId2" tgtFrame="_blank" tooltip="Синдром сыпи рука-нога-рот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3143248"/>
            <a:ext cx="3857652" cy="3042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402562072" descr="http://is-med.com/_ph/7/2/402562072.jpg">
            <a:hlinkClick r:id="rId4" tgtFrame="_blank" tooltip="Вирусная пузырчатка"/>
          </p:cNvPr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86314" y="3143248"/>
            <a:ext cx="3786214" cy="3042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355600"/>
            <a:r>
              <a:rPr lang="ru-RU" b="1" i="1" dirty="0" smtClean="0"/>
              <a:t>Иммунитет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428868"/>
            <a:ext cx="8443914" cy="2065024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Постинфекционный типоспецифический, длительность колеблется в разных пределах</a:t>
            </a:r>
            <a:endParaRPr lang="ru-RU" sz="32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355600"/>
            <a:r>
              <a:rPr lang="ru-RU" b="1" i="1" dirty="0" smtClean="0"/>
              <a:t>Вирус ящура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/>
              <a:t>Род </a:t>
            </a:r>
            <a:r>
              <a:rPr lang="en-US" sz="2400" b="1" dirty="0" err="1" smtClean="0"/>
              <a:t>Aphtovirus</a:t>
            </a:r>
            <a:r>
              <a:rPr lang="ru-RU" sz="2400" b="1" dirty="0" smtClean="0"/>
              <a:t>,</a:t>
            </a:r>
            <a:r>
              <a:rPr lang="ru-RU" sz="2400" dirty="0" smtClean="0"/>
              <a:t> включает 7 серотипов и 60 </a:t>
            </a:r>
            <a:r>
              <a:rPr lang="ru-RU" sz="2400" dirty="0" err="1" smtClean="0"/>
              <a:t>сероваров</a:t>
            </a:r>
            <a:endParaRPr lang="ru-RU" sz="2400" dirty="0" smtClean="0"/>
          </a:p>
          <a:p>
            <a:r>
              <a:rPr lang="ru-RU" sz="2400" dirty="0" smtClean="0"/>
              <a:t>Открыт Ф. </a:t>
            </a:r>
            <a:r>
              <a:rPr lang="ru-RU" sz="2400" dirty="0" err="1" smtClean="0"/>
              <a:t>Леффлером</a:t>
            </a:r>
            <a:r>
              <a:rPr lang="ru-RU" sz="2400" dirty="0" smtClean="0"/>
              <a:t> и П. </a:t>
            </a:r>
            <a:r>
              <a:rPr lang="ru-RU" sz="2400" dirty="0" err="1" smtClean="0"/>
              <a:t>Фрошем</a:t>
            </a:r>
            <a:r>
              <a:rPr lang="ru-RU" sz="2400" dirty="0" smtClean="0"/>
              <a:t> в 1898 (второе открытия вируса после открытия вируса табачной мозаики Д. Ивановским в 1982 г.)</a:t>
            </a:r>
          </a:p>
          <a:p>
            <a:r>
              <a:rPr lang="ru-RU" sz="2400" dirty="0" err="1" smtClean="0"/>
              <a:t>Афтовирусы</a:t>
            </a:r>
            <a:r>
              <a:rPr lang="ru-RU" sz="2400" dirty="0" smtClean="0"/>
              <a:t> вызывают ящур – зоонозную инфекционную болезнь, характеризующуюся язвенными (</a:t>
            </a:r>
            <a:r>
              <a:rPr lang="ru-RU" sz="2400" dirty="0" err="1" smtClean="0"/>
              <a:t>афтозными</a:t>
            </a:r>
            <a:r>
              <a:rPr lang="ru-RU" sz="2400" dirty="0" smtClean="0"/>
              <a:t>) поражениями слизистой оболочки полости рта и конечностей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285728"/>
            <a:ext cx="8229600" cy="1143000"/>
          </a:xfrm>
        </p:spPr>
        <p:txBody>
          <a:bodyPr/>
          <a:lstStyle/>
          <a:p>
            <a:r>
              <a:rPr lang="ru-RU" b="1" i="1" dirty="0" smtClean="0"/>
              <a:t>Эпидемиология ящура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4389120"/>
          </a:xfrm>
        </p:spPr>
        <p:txBody>
          <a:bodyPr/>
          <a:lstStyle/>
          <a:p>
            <a:r>
              <a:rPr lang="ru-RU" dirty="0" smtClean="0"/>
              <a:t>Источник инфекции - домашние животные(чаще крупный рогатый скот) и дикие копытные животные. Больной человек незаразен.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Основной механизм передачи – контактный. Возможны также пищевой и воздушно-пылевой пути передачи. Естественная восприимчивость людей – невысокая.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450850"/>
            <a:r>
              <a:rPr lang="ru-RU" b="1" i="1" dirty="0" smtClean="0"/>
              <a:t>Патогенез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Вирус репродуцируется в эпителии кожи и слизистых оболочек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Проникает в кровь – </a:t>
            </a:r>
            <a:r>
              <a:rPr lang="ru-RU" dirty="0" err="1" smtClean="0"/>
              <a:t>вирусемия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Возможно поражение миокарда и паренхиматозных органов</a:t>
            </a: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 rot="5400000">
            <a:off x="3071802" y="3071810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5400000">
            <a:off x="3000364" y="4071942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indent="355600"/>
            <a:r>
              <a:rPr lang="ru-RU" b="1" i="1" dirty="0" smtClean="0"/>
              <a:t>Лабораторная диагностика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Вирусологический метод – заражение лабораторных животных, культур клеток</a:t>
            </a:r>
          </a:p>
          <a:p>
            <a:endParaRPr lang="ru-RU" dirty="0" smtClean="0"/>
          </a:p>
          <a:p>
            <a:r>
              <a:rPr lang="ru-RU" dirty="0" smtClean="0"/>
              <a:t>Серодиагностика – РН, РНГА, РСК, ИФА с парными сыворотками</a:t>
            </a:r>
            <a:endParaRPr lang="ru-RU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indent="450850"/>
            <a:r>
              <a:rPr lang="ru-RU" b="1" i="1" dirty="0" smtClean="0"/>
              <a:t>Иммунитет. 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/>
              <a:t>Непродолжительный, типоспецифический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4000" b="1" i="1" dirty="0" smtClean="0">
                <a:solidFill>
                  <a:schemeClr val="tx2"/>
                </a:solidFill>
              </a:rPr>
              <a:t>Профилактика</a:t>
            </a:r>
          </a:p>
          <a:p>
            <a:r>
              <a:rPr lang="ru-RU" sz="2800" dirty="0" smtClean="0"/>
              <a:t>Массовая иммунизация животных инактивированными моно- и поливалентными вакцинами</a:t>
            </a:r>
            <a:endParaRPr lang="ru-RU" sz="280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Ящур у человека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  <p:pic>
        <p:nvPicPr>
          <p:cNvPr id="4" name="Рисунок 3" descr="https://encrypted-tbn0.gstatic.com/images?q=tbn:ANd9GcRf49RcMcPiQqkEag2GZ4OBep1B2HB83u_I5lAUyaLrzkoXe4Sctv9xfLg">
            <a:hlinkClick r:id="rId2" tgtFrame="_blank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71670" y="2357430"/>
            <a:ext cx="4857783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Ящур крупного рогатого скота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https://encrypted-tbn2.gstatic.com/images?q=tbn:ANd9GcRjC82NhROZJUUGbs9rQDeH-gKtAICLqZ9YCM9h3_bPvoj0XrAFao4E758">
            <a:hlinkClick r:id="rId2" tgtFrame="_blank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2000232" y="2357430"/>
            <a:ext cx="5286412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sz="6000" b="1" i="1" dirty="0" smtClean="0">
                <a:solidFill>
                  <a:srgbClr val="FFFF00"/>
                </a:solidFill>
              </a:rPr>
              <a:t>Спасибо за внимание</a:t>
            </a:r>
            <a:endParaRPr lang="ru-RU" sz="6000" b="1" i="1" dirty="0">
              <a:solidFill>
                <a:srgbClr val="FFFF00"/>
              </a:solidFill>
            </a:endParaRPr>
          </a:p>
        </p:txBody>
      </p:sp>
      <p:pic>
        <p:nvPicPr>
          <p:cNvPr id="6" name="Picture 2" descr="http://t1.gstatic.com/images?q=tbn:ANd9GcQUPW2fUp2pXj6lvX3SNB4VNsEupxPzni2vlRt176pDpzXigXcy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572264" y="4000504"/>
            <a:ext cx="2143108" cy="2616819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071538" y="5286388"/>
            <a:ext cx="52810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rgbClr val="FFFF00"/>
                </a:solidFill>
              </a:rPr>
              <a:t>Желаем вам успехов!</a:t>
            </a:r>
            <a:endParaRPr lang="ru-RU" sz="3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Репликация  ВПГ</a:t>
            </a:r>
            <a:endParaRPr lang="ru-RU" dirty="0"/>
          </a:p>
        </p:txBody>
      </p:sp>
      <p:pic>
        <p:nvPicPr>
          <p:cNvPr id="1026" name="Picture 2" descr="C:\Users\Алла\Desktop\АЛЛА\Для информации\Учебники\Микробиология, вирусология, иммунология\lit_mikra_elektron_atlas\viruses\_derived\rod_gerpesvirus.htm_txt_replic1_gerpes_virus.gi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14414" y="2214554"/>
            <a:ext cx="6215106" cy="384414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928670"/>
            <a:ext cx="8229600" cy="632666"/>
          </a:xfrm>
        </p:spPr>
        <p:txBody>
          <a:bodyPr>
            <a:normAutofit fontScale="90000"/>
          </a:bodyPr>
          <a:lstStyle/>
          <a:p>
            <a:pPr marL="355600"/>
            <a:r>
              <a:rPr lang="ru-RU" sz="4000" b="1" i="1" dirty="0" smtClean="0"/>
              <a:t>Устойчивость во внешней среде</a:t>
            </a:r>
            <a:endParaRPr lang="ru-RU" sz="40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Чувствителен к солнечным и </a:t>
            </a:r>
            <a:r>
              <a:rPr lang="ru-RU" dirty="0" err="1" smtClean="0"/>
              <a:t>УФ-лучам</a:t>
            </a:r>
            <a:r>
              <a:rPr lang="ru-RU" dirty="0" smtClean="0"/>
              <a:t>, </a:t>
            </a:r>
            <a:r>
              <a:rPr lang="ru-RU" dirty="0" err="1" smtClean="0"/>
              <a:t>жирорастворителям</a:t>
            </a:r>
            <a:r>
              <a:rPr lang="ru-RU" dirty="0" smtClean="0"/>
              <a:t>, детергентам</a:t>
            </a:r>
          </a:p>
          <a:p>
            <a:r>
              <a:rPr lang="ru-RU" dirty="0" smtClean="0"/>
              <a:t>Несколько часов сохраняется на предметах обихода: дверных ручках, монетах, водопроводных кранах, металлических инструментах</a:t>
            </a:r>
          </a:p>
          <a:p>
            <a:r>
              <a:rPr lang="ru-RU" dirty="0" smtClean="0"/>
              <a:t>Сохраняет активность на влажной вате и марле до высыхания (около 6 часов)</a:t>
            </a:r>
          </a:p>
          <a:p>
            <a:r>
              <a:rPr lang="ru-RU" dirty="0" smtClean="0"/>
              <a:t>При температуре холодильника сохраняется до 1 месяца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357166"/>
            <a:ext cx="8229600" cy="785810"/>
          </a:xfrm>
        </p:spPr>
        <p:txBody>
          <a:bodyPr>
            <a:normAutofit/>
          </a:bodyPr>
          <a:lstStyle/>
          <a:p>
            <a:pPr marL="534988"/>
            <a:r>
              <a:rPr lang="ru-RU" sz="4000" b="1" i="1" dirty="0" smtClean="0"/>
              <a:t>Эпидемиология</a:t>
            </a:r>
            <a:endParaRPr lang="ru-RU" sz="40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428736"/>
            <a:ext cx="8401080" cy="4929222"/>
          </a:xfrm>
        </p:spPr>
        <p:txBody>
          <a:bodyPr>
            <a:normAutofit fontScale="85000" lnSpcReduction="20000"/>
          </a:bodyPr>
          <a:lstStyle/>
          <a:p>
            <a:pPr marL="3586163" indent="-3586163">
              <a:buNone/>
            </a:pPr>
            <a:r>
              <a:rPr lang="ru-RU" sz="4000" u="sng" dirty="0" smtClean="0">
                <a:latin typeface="+mj-lt"/>
              </a:rPr>
              <a:t>Источник инфекции:</a:t>
            </a:r>
            <a:r>
              <a:rPr lang="ru-RU" sz="4000" dirty="0" smtClean="0">
                <a:latin typeface="+mj-lt"/>
              </a:rPr>
              <a:t> больной или вирусоноситель</a:t>
            </a:r>
          </a:p>
          <a:p>
            <a:pPr marL="273050" indent="-273050">
              <a:buNone/>
            </a:pPr>
            <a:r>
              <a:rPr lang="ru-RU" sz="4000" u="sng" dirty="0" smtClean="0">
                <a:latin typeface="+mj-lt"/>
              </a:rPr>
              <a:t>Пути передачи:</a:t>
            </a:r>
          </a:p>
          <a:p>
            <a:pPr marL="1341438" indent="-1246188">
              <a:buNone/>
            </a:pPr>
            <a:r>
              <a:rPr lang="ru-RU" sz="4000" dirty="0" smtClean="0">
                <a:latin typeface="+mj-lt"/>
              </a:rPr>
              <a:t> часто: контактный, в том числе при       стоматологических манипуляциях</a:t>
            </a:r>
          </a:p>
          <a:p>
            <a:pPr marL="1341438" indent="-1246188">
              <a:buNone/>
            </a:pPr>
            <a:r>
              <a:rPr lang="ru-RU" sz="4000" dirty="0" smtClean="0">
                <a:latin typeface="+mj-lt"/>
              </a:rPr>
              <a:t> редко:         воздушно-капельный,</a:t>
            </a:r>
          </a:p>
          <a:p>
            <a:pPr marL="1341438" indent="-1246188">
              <a:buNone/>
            </a:pPr>
            <a:r>
              <a:rPr lang="ru-RU" sz="4000" dirty="0" smtClean="0">
                <a:latin typeface="+mj-lt"/>
              </a:rPr>
              <a:t>                       </a:t>
            </a:r>
            <a:r>
              <a:rPr lang="ru-RU" sz="4000" dirty="0" err="1" smtClean="0">
                <a:latin typeface="+mj-lt"/>
              </a:rPr>
              <a:t>трансфузионный</a:t>
            </a:r>
            <a:r>
              <a:rPr lang="ru-RU" sz="4000" dirty="0" smtClean="0">
                <a:latin typeface="+mj-lt"/>
              </a:rPr>
              <a:t>, </a:t>
            </a:r>
          </a:p>
          <a:p>
            <a:pPr marL="1341438" indent="-1246188">
              <a:buNone/>
            </a:pPr>
            <a:r>
              <a:rPr lang="ru-RU" sz="4000" dirty="0" smtClean="0">
                <a:latin typeface="+mj-lt"/>
              </a:rPr>
              <a:t>                       при трансплантации,</a:t>
            </a:r>
          </a:p>
          <a:p>
            <a:pPr marL="2327275" indent="-1246188">
              <a:buNone/>
            </a:pPr>
            <a:r>
              <a:rPr lang="ru-RU" sz="4000" dirty="0" smtClean="0">
                <a:latin typeface="+mj-lt"/>
              </a:rPr>
              <a:t>             через плаценту или при       рождении ребенка</a:t>
            </a:r>
          </a:p>
          <a:p>
            <a:pPr marL="1341438" indent="-1246188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928670"/>
            <a:ext cx="8229600" cy="1143000"/>
          </a:xfrm>
        </p:spPr>
        <p:txBody>
          <a:bodyPr>
            <a:noAutofit/>
          </a:bodyPr>
          <a:lstStyle/>
          <a:p>
            <a:r>
              <a:rPr lang="ru-RU" sz="4000" b="1" i="1" dirty="0" smtClean="0"/>
              <a:t>Органы и ткани, поражаемые </a:t>
            </a:r>
            <a:r>
              <a:rPr lang="ru-RU" sz="4000" b="1" i="1" dirty="0" err="1" smtClean="0"/>
              <a:t>герпесвирусами</a:t>
            </a:r>
            <a:endParaRPr lang="ru-RU" sz="40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468880"/>
            <a:ext cx="8229600" cy="4389120"/>
          </a:xfrm>
        </p:spPr>
        <p:txBody>
          <a:bodyPr/>
          <a:lstStyle/>
          <a:p>
            <a:r>
              <a:rPr lang="ru-RU" sz="2800" b="1" dirty="0" smtClean="0">
                <a:latin typeface="+mj-lt"/>
              </a:rPr>
              <a:t>Кожа </a:t>
            </a:r>
            <a:r>
              <a:rPr lang="ru-RU" sz="2800" dirty="0" smtClean="0">
                <a:latin typeface="+mj-lt"/>
              </a:rPr>
              <a:t>– везикулярные поражения, экзема</a:t>
            </a:r>
          </a:p>
          <a:p>
            <a:r>
              <a:rPr lang="ru-RU" sz="2800" b="1" dirty="0" smtClean="0">
                <a:latin typeface="+mj-lt"/>
              </a:rPr>
              <a:t>Слизистые оболочки полости рта, глотки </a:t>
            </a:r>
            <a:r>
              <a:rPr lang="ru-RU" sz="2800" dirty="0" smtClean="0">
                <a:latin typeface="+mj-lt"/>
              </a:rPr>
              <a:t>– стоматит, </a:t>
            </a:r>
            <a:r>
              <a:rPr lang="ru-RU" sz="2800" dirty="0" err="1" smtClean="0">
                <a:latin typeface="+mj-lt"/>
              </a:rPr>
              <a:t>гингивостоматит</a:t>
            </a:r>
            <a:r>
              <a:rPr lang="ru-RU" sz="2800" dirty="0" smtClean="0">
                <a:latin typeface="+mj-lt"/>
              </a:rPr>
              <a:t>, фарингит</a:t>
            </a:r>
          </a:p>
          <a:p>
            <a:r>
              <a:rPr lang="ru-RU" sz="2800" b="1" dirty="0" smtClean="0">
                <a:latin typeface="+mj-lt"/>
              </a:rPr>
              <a:t>Язык </a:t>
            </a:r>
            <a:r>
              <a:rPr lang="ru-RU" sz="2800" dirty="0" smtClean="0">
                <a:latin typeface="+mj-lt"/>
              </a:rPr>
              <a:t>- глоссит</a:t>
            </a:r>
            <a:endParaRPr lang="ru-RU" sz="2800" b="1" dirty="0" smtClean="0">
              <a:latin typeface="+mj-lt"/>
            </a:endParaRPr>
          </a:p>
          <a:p>
            <a:r>
              <a:rPr lang="ru-RU" sz="2800" b="1" dirty="0" smtClean="0">
                <a:latin typeface="+mj-lt"/>
              </a:rPr>
              <a:t>Глаза</a:t>
            </a:r>
            <a:r>
              <a:rPr lang="ru-RU" sz="2800" dirty="0" smtClean="0">
                <a:latin typeface="+mj-lt"/>
              </a:rPr>
              <a:t> – кератит</a:t>
            </a:r>
          </a:p>
          <a:p>
            <a:r>
              <a:rPr lang="ru-RU" sz="2800" b="1" dirty="0" smtClean="0">
                <a:latin typeface="+mj-lt"/>
              </a:rPr>
              <a:t>ЦНС</a:t>
            </a:r>
            <a:r>
              <a:rPr lang="ru-RU" sz="2800" dirty="0" smtClean="0">
                <a:latin typeface="+mj-lt"/>
              </a:rPr>
              <a:t> – энцефалит, </a:t>
            </a:r>
            <a:r>
              <a:rPr lang="ru-RU" sz="2800" dirty="0" err="1" smtClean="0">
                <a:latin typeface="+mj-lt"/>
              </a:rPr>
              <a:t>менингоэнцефалит</a:t>
            </a:r>
            <a:endParaRPr lang="ru-RU" sz="2800" dirty="0" smtClean="0">
              <a:latin typeface="+mj-lt"/>
            </a:endParaRPr>
          </a:p>
          <a:p>
            <a:r>
              <a:rPr lang="ru-RU" sz="2800" b="1" dirty="0" smtClean="0">
                <a:latin typeface="+mj-lt"/>
              </a:rPr>
              <a:t>Печень</a:t>
            </a:r>
            <a:r>
              <a:rPr lang="ru-RU" sz="2800" dirty="0" smtClean="0">
                <a:latin typeface="+mj-lt"/>
              </a:rPr>
              <a:t> – гепатит</a:t>
            </a:r>
          </a:p>
          <a:p>
            <a:r>
              <a:rPr lang="ru-RU" sz="2800" b="1" dirty="0" smtClean="0">
                <a:latin typeface="+mj-lt"/>
              </a:rPr>
              <a:t>Кишечник</a:t>
            </a:r>
            <a:r>
              <a:rPr lang="ru-RU" sz="2800" dirty="0" smtClean="0">
                <a:latin typeface="+mj-lt"/>
              </a:rPr>
              <a:t> – энтерит</a:t>
            </a:r>
            <a:endParaRPr lang="ru-RU" sz="2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357166"/>
            <a:ext cx="8229600" cy="1143000"/>
          </a:xfrm>
        </p:spPr>
        <p:txBody>
          <a:bodyPr/>
          <a:lstStyle/>
          <a:p>
            <a:pPr marL="355600"/>
            <a:r>
              <a:rPr lang="ru-RU" b="1" i="1" dirty="0" smtClean="0"/>
              <a:t>Патогенез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438912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Входные ворота вируса (эпителий)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Окончания чувствительных нейронов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Тело нейрона в чувствительных ганглиях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Латентная </a:t>
            </a:r>
            <a:r>
              <a:rPr lang="ru-RU" dirty="0" err="1" smtClean="0"/>
              <a:t>персистирующая</a:t>
            </a:r>
            <a:r>
              <a:rPr lang="ru-RU" dirty="0" smtClean="0"/>
              <a:t> инфекция в нейронах (поражены около 1% нейронов); вирус в нейронах существует в виде циркулярных </a:t>
            </a:r>
            <a:r>
              <a:rPr lang="ru-RU" dirty="0" err="1" smtClean="0"/>
              <a:t>эписом</a:t>
            </a:r>
            <a:r>
              <a:rPr lang="ru-RU" dirty="0" smtClean="0"/>
              <a:t> – 20 копий в одном нейроне</a:t>
            </a:r>
            <a:endParaRPr lang="ru-RU" dirty="0"/>
          </a:p>
        </p:txBody>
      </p:sp>
      <p:cxnSp>
        <p:nvCxnSpPr>
          <p:cNvPr id="6" name="Прямая со стрелкой 5"/>
          <p:cNvCxnSpPr/>
          <p:nvPr/>
        </p:nvCxnSpPr>
        <p:spPr>
          <a:xfrm rot="5400000">
            <a:off x="2393935" y="2178041"/>
            <a:ext cx="642148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rot="5400000">
            <a:off x="2464579" y="3036091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5400000">
            <a:off x="2500298" y="3929066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>
            <a:normAutofit/>
          </a:bodyPr>
          <a:lstStyle/>
          <a:p>
            <a:r>
              <a:rPr lang="ru-RU" sz="4000" b="1" i="1" dirty="0" smtClean="0"/>
              <a:t>Клинические формы </a:t>
            </a:r>
            <a:endParaRPr lang="ru-RU" sz="40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800" dirty="0" smtClean="0">
                <a:latin typeface="+mj-lt"/>
              </a:rPr>
              <a:t>Основными клиническими формами герпетической инфекции в полости рта являются: </a:t>
            </a:r>
          </a:p>
          <a:p>
            <a:pPr marL="722313" indent="-368300">
              <a:lnSpc>
                <a:spcPct val="80000"/>
              </a:lnSpc>
              <a:spcBef>
                <a:spcPts val="1200"/>
              </a:spcBef>
            </a:pPr>
            <a:r>
              <a:rPr lang="ru-RU" sz="2800" dirty="0" smtClean="0">
                <a:latin typeface="+mj-lt"/>
              </a:rPr>
              <a:t>острый герпетический стоматит (ОГС)</a:t>
            </a:r>
          </a:p>
          <a:p>
            <a:pPr marL="722313" indent="-368300">
              <a:lnSpc>
                <a:spcPct val="80000"/>
              </a:lnSpc>
              <a:spcBef>
                <a:spcPts val="1200"/>
              </a:spcBef>
            </a:pPr>
            <a:r>
              <a:rPr lang="ru-RU" sz="2800" dirty="0" smtClean="0">
                <a:latin typeface="+mj-lt"/>
              </a:rPr>
              <a:t>хронический рецидивирующий герпетический стоматит (ХРГС)</a:t>
            </a:r>
          </a:p>
          <a:p>
            <a:pPr marL="722313" indent="-368300">
              <a:lnSpc>
                <a:spcPct val="80000"/>
              </a:lnSpc>
              <a:spcBef>
                <a:spcPts val="1200"/>
              </a:spcBef>
            </a:pPr>
            <a:r>
              <a:rPr lang="ru-RU" sz="2800" dirty="0" smtClean="0">
                <a:latin typeface="+mj-lt"/>
              </a:rPr>
              <a:t>хронический рецидивирующий герпес губ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897</TotalTime>
  <Words>1055</Words>
  <PresentationFormat>Экран (4:3)</PresentationFormat>
  <Paragraphs>209</Paragraphs>
  <Slides>39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39</vt:i4>
      </vt:variant>
    </vt:vector>
  </HeadingPairs>
  <TitlesOfParts>
    <vt:vector size="40" baseType="lpstr">
      <vt:lpstr>Поток</vt:lpstr>
      <vt:lpstr>       Вирусы – возбудители  болезней ротовой полости: герпетического стоматита, везикулярного стоматита, ящура</vt:lpstr>
      <vt:lpstr>Вирусы простого герпеса,  открыты У.Грюнтером в 1912 г.</vt:lpstr>
      <vt:lpstr>          Морфология  ВПГ Диаметр – 150-200нм  </vt:lpstr>
      <vt:lpstr>Репликация  ВПГ</vt:lpstr>
      <vt:lpstr>Устойчивость во внешней среде</vt:lpstr>
      <vt:lpstr>Эпидемиология</vt:lpstr>
      <vt:lpstr>Органы и ткани, поражаемые герпесвирусами</vt:lpstr>
      <vt:lpstr>Патогенез</vt:lpstr>
      <vt:lpstr>Клинические формы </vt:lpstr>
      <vt:lpstr>Клиника ОГС</vt:lpstr>
      <vt:lpstr>Очень часто отмечается покраснение краевой части десны вокруг зубов, включая десневые сосочки, что напоминает клинику острого гингивита </vt:lpstr>
      <vt:lpstr>Пузырьки на губах, вызванные  Нerpes simplex type 1 virus</vt:lpstr>
      <vt:lpstr>   </vt:lpstr>
      <vt:lpstr>Рецидивирующий герпетический стоматит</vt:lpstr>
      <vt:lpstr>Иммунитет</vt:lpstr>
      <vt:lpstr>       Микробиологическая диагностика  </vt:lpstr>
      <vt:lpstr>Специфическая профилактика и терапия</vt:lpstr>
      <vt:lpstr>Везикулярный стоматит – острое поражение слизистой оболочка полости рта, десен и глотки, проявляется везикулярными высыпаниями. Заболевания полдиэтиологичное, вызывается разными вирусами</vt:lpstr>
      <vt:lpstr>     Морфология рабдовируса</vt:lpstr>
      <vt:lpstr>Вирус везикулярного стоматита</vt:lpstr>
      <vt:lpstr>Эпидемиология</vt:lpstr>
      <vt:lpstr>Простые вирусы семейства Picornaviridae</vt:lpstr>
      <vt:lpstr>Морфология пикорнавирусов</vt:lpstr>
      <vt:lpstr>Вирусы Коксаки</vt:lpstr>
      <vt:lpstr>ECHO  (enteric cytopathogenic human orphans)</vt:lpstr>
      <vt:lpstr> ЭПИДЕМИОЛОГИЯ  энтеровирусных  стоматитов</vt:lpstr>
      <vt:lpstr>Резистентность</vt:lpstr>
      <vt:lpstr>Клиника</vt:lpstr>
      <vt:lpstr>          Вирусная пузырчатка полости рта и конечностей, или везикулярный стоматит</vt:lpstr>
      <vt:lpstr>Вирусная пузырчатка полости рта и конечностей, или везикулярный стоматит – синдром «рука-нога-рот» </vt:lpstr>
      <vt:lpstr>Иммунитет</vt:lpstr>
      <vt:lpstr>Вирус ящура</vt:lpstr>
      <vt:lpstr>Эпидемиология ящура</vt:lpstr>
      <vt:lpstr>Патогенез</vt:lpstr>
      <vt:lpstr>Лабораторная диагностика</vt:lpstr>
      <vt:lpstr>Иммунитет. </vt:lpstr>
      <vt:lpstr>Ящур у человека</vt:lpstr>
      <vt:lpstr>Ящур крупного рогатого скота</vt:lpstr>
      <vt:lpstr>   Спасибо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Вирусы – возбудители  болезней ротовой полости: герпетического стоматита, герпангины, ящура, везикулярного стоматита</dc:title>
  <cp:lastModifiedBy>Алла</cp:lastModifiedBy>
  <cp:revision>186</cp:revision>
  <dcterms:modified xsi:type="dcterms:W3CDTF">2018-06-03T11:53:46Z</dcterms:modified>
</cp:coreProperties>
</file>