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56" r:id="rId2"/>
    <p:sldId id="262" r:id="rId3"/>
    <p:sldId id="263" r:id="rId4"/>
    <p:sldId id="264" r:id="rId5"/>
    <p:sldId id="257" r:id="rId6"/>
    <p:sldId id="258" r:id="rId7"/>
    <p:sldId id="259" r:id="rId8"/>
    <p:sldId id="260" r:id="rId9"/>
    <p:sldId id="261"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1450"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36042DF-E81E-42A9-BD56-77259C85FCF7}" type="datetimeFigureOut">
              <a:rPr lang="ru-RU" smtClean="0"/>
              <a:t>19.03.2020</a:t>
            </a:fld>
            <a:endParaRPr lang="ru-RU"/>
          </a:p>
        </p:txBody>
      </p:sp>
      <p:sp>
        <p:nvSpPr>
          <p:cNvPr id="4" name="Образ слайда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59E98C-6DB9-4E23-9E49-543604A7A61C}" type="slidenum">
              <a:rPr lang="ru-RU" smtClean="0"/>
              <a:t>‹#›</a:t>
            </a:fld>
            <a:endParaRPr lang="ru-RU"/>
          </a:p>
        </p:txBody>
      </p:sp>
    </p:spTree>
    <p:extLst>
      <p:ext uri="{BB962C8B-B14F-4D97-AF65-F5344CB8AC3E}">
        <p14:creationId xmlns:p14="http://schemas.microsoft.com/office/powerpoint/2010/main" val="2562775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EB59E98C-6DB9-4E23-9E49-543604A7A61C}" type="slidenum">
              <a:rPr lang="ru-RU" smtClean="0"/>
              <a:t>6</a:t>
            </a:fld>
            <a:endParaRPr lang="ru-RU"/>
          </a:p>
        </p:txBody>
      </p:sp>
    </p:spTree>
    <p:extLst>
      <p:ext uri="{BB962C8B-B14F-4D97-AF65-F5344CB8AC3E}">
        <p14:creationId xmlns:p14="http://schemas.microsoft.com/office/powerpoint/2010/main" val="13332319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8" name="Дата 27"/>
          <p:cNvSpPr>
            <a:spLocks noGrp="1"/>
          </p:cNvSpPr>
          <p:nvPr>
            <p:ph type="dt" sz="half" idx="10"/>
          </p:nvPr>
        </p:nvSpPr>
        <p:spPr/>
        <p:txBody>
          <a:bodyPr/>
          <a:lstStyle/>
          <a:p>
            <a:fld id="{24208A38-056F-4521-9DDD-98C9645048CB}" type="datetimeFigureOut">
              <a:rPr lang="ru-RU" smtClean="0"/>
              <a:pPr/>
              <a:t>19.03.2020</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9150A324-EBB5-4345-AFA7-74A37C47749D}" type="slidenum">
              <a:rPr lang="ru-RU" smtClean="0"/>
              <a:pPr/>
              <a:t>‹#›</a:t>
            </a:fld>
            <a:endParaRPr lang="ru-RU"/>
          </a:p>
        </p:txBody>
      </p:sp>
      <p:sp>
        <p:nvSpPr>
          <p:cNvPr id="32" name="Прямоугольник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Прямоугольник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1" name="Прямоугольник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2" name="Прямоугольник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Заголовок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56" name="Прямоугольник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5" name="Прямоугольник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6" name="Прямоугольник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7" name="Прямоугольник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4208A38-056F-4521-9DDD-98C9645048CB}" type="datetimeFigureOut">
              <a:rPr lang="ru-RU" smtClean="0"/>
              <a:pPr/>
              <a:t>19.03.2020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150A324-EBB5-4345-AFA7-74A37C47749D}"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981200" cy="5851525"/>
          </a:xfrm>
        </p:spPr>
        <p:txBody>
          <a:bodyPr vert="eaVert" anchor="ct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609600" y="274639"/>
            <a:ext cx="5867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4208A38-056F-4521-9DDD-98C9645048CB}" type="datetimeFigureOut">
              <a:rPr lang="ru-RU" smtClean="0"/>
              <a:pPr/>
              <a:t>19.03.2020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150A324-EBB5-4345-AFA7-74A37C47749D}"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24208A38-056F-4521-9DDD-98C9645048CB}" type="datetimeFigureOut">
              <a:rPr lang="ru-RU" smtClean="0"/>
              <a:pPr/>
              <a:t>19.03.2020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150A324-EBB5-4345-AFA7-74A37C47749D}"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14" name="Полилиния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олилиния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олилиния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олилиния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олилиния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олилиния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олилиния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1" name="Полилиния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олилиния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3" name="Полилиния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4" name="Полилиния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5" name="Полилиния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6" name="Полилиния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олилиния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3" name="Текст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24208A38-056F-4521-9DDD-98C9645048CB}" type="datetimeFigureOut">
              <a:rPr lang="ru-RU" smtClean="0"/>
              <a:pPr/>
              <a:t>19.03.2020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150A324-EBB5-4345-AFA7-74A37C47749D}" type="slidenum">
              <a:rPr lang="ru-RU" smtClean="0"/>
              <a:pPr/>
              <a:t>‹#›</a:t>
            </a:fld>
            <a:endParaRPr lang="ru-RU"/>
          </a:p>
        </p:txBody>
      </p:sp>
      <p:sp>
        <p:nvSpPr>
          <p:cNvPr id="7" name="Прямоугольник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ru-RU" smtClean="0"/>
              <a:t>Образец заголовка</a:t>
            </a:r>
            <a:endParaRPr kumimoji="0" lang="en-US"/>
          </a:p>
        </p:txBody>
      </p:sp>
      <p:sp>
        <p:nvSpPr>
          <p:cNvPr id="8" name="Прямоугольник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Прямоугольник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Прямоугольник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Прямоугольник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2064"/>
            <a:ext cx="8229600" cy="9144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24208A38-056F-4521-9DDD-98C9645048CB}" type="datetimeFigureOut">
              <a:rPr lang="ru-RU" smtClean="0"/>
              <a:pPr/>
              <a:t>19.03.2020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150A324-EBB5-4345-AFA7-74A37C47749D}"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5" name="Прямоугольник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504824" y="512064"/>
            <a:ext cx="7772400" cy="914400"/>
          </a:xfrm>
        </p:spPr>
        <p:txBody>
          <a:bodyPr anchor="t"/>
          <a:lstStyle>
            <a:lvl1pPr>
              <a:defRPr sz="400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24208A38-056F-4521-9DDD-98C9645048CB}" type="datetimeFigureOut">
              <a:rPr lang="ru-RU" smtClean="0"/>
              <a:pPr/>
              <a:t>19.03.2020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150A324-EBB5-4345-AFA7-74A37C47749D}" type="slidenum">
              <a:rPr lang="ru-RU" smtClean="0"/>
              <a:pPr/>
              <a:t>‹#›</a:t>
            </a:fld>
            <a:endParaRPr lang="ru-RU"/>
          </a:p>
        </p:txBody>
      </p:sp>
      <p:sp>
        <p:nvSpPr>
          <p:cNvPr id="16" name="Прямоугольник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7" name="Прямоугольник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Прямоугольник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Прямоугольник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Прямоугольник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Прямоугольник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Прямоугольник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512064"/>
            <a:ext cx="7772400" cy="914400"/>
          </a:xfrm>
        </p:spPr>
        <p:txBody>
          <a:bodyPr/>
          <a:lstStyle>
            <a:lvl1pPr>
              <a:defRPr sz="4000" cap="none" baseline="0"/>
            </a:lvl1pPr>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24208A38-056F-4521-9DDD-98C9645048CB}" type="datetimeFigureOut">
              <a:rPr lang="ru-RU" smtClean="0"/>
              <a:pPr/>
              <a:t>19.03.2020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150A324-EBB5-4345-AFA7-74A37C47749D}"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4208A38-056F-4521-9DDD-98C9645048CB}" type="datetimeFigureOut">
              <a:rPr lang="ru-RU" smtClean="0"/>
              <a:pPr/>
              <a:t>19.03.2020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150A324-EBB5-4345-AFA7-74A37C47749D}"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273050"/>
            <a:ext cx="8229600" cy="1162050"/>
          </a:xfrm>
        </p:spPr>
        <p:txBody>
          <a:bodyPr anchor="ctr"/>
          <a:lstStyle>
            <a:lvl1pPr algn="l">
              <a:buNone/>
              <a:defRPr sz="3600" b="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24208A38-056F-4521-9DDD-98C9645048CB}" type="datetimeFigureOut">
              <a:rPr lang="ru-RU" smtClean="0"/>
              <a:pPr/>
              <a:t>19.03.2020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150A324-EBB5-4345-AFA7-74A37C47749D}"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Прямоугольник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9" name="Прямая соединительная линия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Группа 9"/>
          <p:cNvGrpSpPr/>
          <p:nvPr/>
        </p:nvGrpSpPr>
        <p:grpSpPr>
          <a:xfrm rot="5400000">
            <a:off x="8514581" y="1219200"/>
            <a:ext cx="132763" cy="128466"/>
            <a:chOff x="6668087" y="1297746"/>
            <a:chExt cx="161840" cy="156602"/>
          </a:xfrm>
        </p:grpSpPr>
        <p:cxnSp>
          <p:nvCxnSpPr>
            <p:cNvPr id="15" name="Прямая соединительная линия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Прямая соединительная линия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Прямая соединительная линия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Заголовок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ru-RU" smtClean="0"/>
              <a:t>Образец заголовка</a:t>
            </a:r>
            <a:endParaRPr kumimoji="0" lang="en-US"/>
          </a:p>
        </p:txBody>
      </p:sp>
      <p:sp>
        <p:nvSpPr>
          <p:cNvPr id="3" name="Рисунок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ru-RU" smtClean="0"/>
              <a:t>Вставка рисунка</a:t>
            </a:r>
            <a:endParaRPr kumimoji="0" lang="en-US"/>
          </a:p>
        </p:txBody>
      </p:sp>
      <p:sp>
        <p:nvSpPr>
          <p:cNvPr id="4" name="Текст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grpSp>
        <p:nvGrpSpPr>
          <p:cNvPr id="14" name="Группа 13"/>
          <p:cNvGrpSpPr/>
          <p:nvPr/>
        </p:nvGrpSpPr>
        <p:grpSpPr>
          <a:xfrm rot="5400000">
            <a:off x="8666981" y="1371600"/>
            <a:ext cx="132763" cy="128466"/>
            <a:chOff x="6668087" y="1297746"/>
            <a:chExt cx="161840" cy="156602"/>
          </a:xfrm>
        </p:grpSpPr>
        <p:cxnSp>
          <p:nvCxnSpPr>
            <p:cNvPr id="11" name="Прямая соединительная линия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Прямая соединительная линия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Прямая соединительная линия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Группа 17"/>
          <p:cNvGrpSpPr/>
          <p:nvPr/>
        </p:nvGrpSpPr>
        <p:grpSpPr>
          <a:xfrm rot="5400000">
            <a:off x="8320088" y="1474763"/>
            <a:ext cx="132763" cy="128466"/>
            <a:chOff x="6668087" y="1297746"/>
            <a:chExt cx="161840" cy="156602"/>
          </a:xfrm>
        </p:grpSpPr>
        <p:cxnSp>
          <p:nvCxnSpPr>
            <p:cNvPr id="19" name="Прямая соединительная линия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Прямая соединительная линия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Прямая соединительная линия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Дата 4"/>
          <p:cNvSpPr>
            <a:spLocks noGrp="1"/>
          </p:cNvSpPr>
          <p:nvPr>
            <p:ph type="dt" sz="half" idx="10"/>
          </p:nvPr>
        </p:nvSpPr>
        <p:spPr>
          <a:xfrm>
            <a:off x="6477000" y="55499"/>
            <a:ext cx="2133600" cy="365125"/>
          </a:xfrm>
        </p:spPr>
        <p:txBody>
          <a:bodyPr/>
          <a:lstStyle/>
          <a:p>
            <a:fld id="{24208A38-056F-4521-9DDD-98C9645048CB}" type="datetimeFigureOut">
              <a:rPr lang="ru-RU" smtClean="0"/>
              <a:pPr/>
              <a:t>19.03.2020</a:t>
            </a:fld>
            <a:endParaRPr lang="ru-RU"/>
          </a:p>
        </p:txBody>
      </p:sp>
      <p:sp>
        <p:nvSpPr>
          <p:cNvPr id="6" name="Нижний колонтитул 5"/>
          <p:cNvSpPr>
            <a:spLocks noGrp="1"/>
          </p:cNvSpPr>
          <p:nvPr>
            <p:ph type="ftr" sz="quarter" idx="11"/>
          </p:nvPr>
        </p:nvSpPr>
        <p:spPr>
          <a:xfrm>
            <a:off x="914400" y="55499"/>
            <a:ext cx="5562600" cy="365125"/>
          </a:xfrm>
        </p:spPr>
        <p:txBody>
          <a:bodyPr/>
          <a:lstStyle/>
          <a:p>
            <a:endParaRPr lang="ru-RU"/>
          </a:p>
        </p:txBody>
      </p:sp>
      <p:sp>
        <p:nvSpPr>
          <p:cNvPr id="7" name="Номер слайда 6"/>
          <p:cNvSpPr>
            <a:spLocks noGrp="1"/>
          </p:cNvSpPr>
          <p:nvPr>
            <p:ph type="sldNum" sz="quarter" idx="12"/>
          </p:nvPr>
        </p:nvSpPr>
        <p:spPr>
          <a:xfrm>
            <a:off x="8610600" y="55499"/>
            <a:ext cx="457200" cy="365125"/>
          </a:xfrm>
        </p:spPr>
        <p:txBody>
          <a:bodyPr/>
          <a:lstStyle/>
          <a:p>
            <a:fld id="{9150A324-EBB5-4345-AFA7-74A37C47749D}"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Прямоугольник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Прямоугольник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Прямоугольник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Прямоугольник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7" name="Прямоугольник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914400" y="512064"/>
            <a:ext cx="7772400" cy="914400"/>
          </a:xfrm>
          <a:prstGeom prst="rect">
            <a:avLst/>
          </a:prstGeom>
        </p:spPr>
        <p:txBody>
          <a:bodyPr vert="horz" anchor="t">
            <a:no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914400" y="1783560"/>
            <a:ext cx="7772400" cy="457200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24208A38-056F-4521-9DDD-98C9645048CB}" type="datetimeFigureOut">
              <a:rPr lang="ru-RU" smtClean="0"/>
              <a:pPr/>
              <a:t>19.03.2020</a:t>
            </a:fld>
            <a:endParaRPr lang="ru-RU"/>
          </a:p>
        </p:txBody>
      </p:sp>
      <p:sp>
        <p:nvSpPr>
          <p:cNvPr id="3" name="Нижний колонтитул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ru-RU"/>
          </a:p>
        </p:txBody>
      </p:sp>
      <p:sp>
        <p:nvSpPr>
          <p:cNvPr id="23" name="Номер слайда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9150A324-EBB5-4345-AFA7-74A37C47749D}"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click01.begun.ru/click.jsp?url=8erDkSgjIiOwCLY9g-J5m5y9p6JXBwY4LyK6*W6vgCLAlFncbQRKn0nl*KxyPSQI*yiOFMEtL1mF5oe*93wd2l8ZlMxU6oSqRvtdP292tWVYqlDhvOXkvkxa9JyzLOCGRHVPv438olBRqIm4YxrKNquk96tQzdXai4fz6C196usU83yk4JTxsSI3nXOi-ZYJ5JOeFuKpLhD3C-Aq0pZ3O9aCg8m-HkQvWEStkJ0hKUTMXz8jm-dOeFa4EQlGtR2ijlkqboXhykuv*7REgzafqjsaOBtQbToRSiRvTYufBsIYzhKN7L3nx3nDbn4jHqfzTDIWxiuAiEjVn*OaLhiUK0S1tNr3BDKow-wu4Ygd*vfZ0QEzkeAiZGNJqikrJCAsprK2c8-8z0sBF8B0eZeq4liVmgGMjFb0Xq9aTBZ6h6ZOUYBvLOQDDes9trRhcGo0H1G3RYUQZqDzzLi1N9w4yR1EHW4&amp;eurl%5b%5d=8erDkTY3Njcz5W7PoBu4oWmCw8xFdCgg3*LQCv0bIriyVDJo"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4294967295"/>
          </p:nvPr>
        </p:nvSpPr>
        <p:spPr>
          <a:xfrm>
            <a:off x="251520" y="2835275"/>
            <a:ext cx="6768752" cy="1508125"/>
          </a:xfrm>
        </p:spPr>
        <p:txBody>
          <a:bodyPr>
            <a:normAutofit/>
          </a:bodyPr>
          <a:lstStyle/>
          <a:p>
            <a:r>
              <a:rPr lang="ru-RU" sz="5400" dirty="0" smtClean="0"/>
              <a:t>Гемодинамика</a:t>
            </a:r>
            <a:endParaRPr lang="ru-RU" sz="5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4294967295"/>
          </p:nvPr>
        </p:nvSpPr>
        <p:spPr>
          <a:xfrm>
            <a:off x="755576" y="1784350"/>
            <a:ext cx="8064896" cy="4572000"/>
          </a:xfrm>
        </p:spPr>
        <p:txBody>
          <a:bodyPr>
            <a:normAutofit/>
          </a:bodyPr>
          <a:lstStyle/>
          <a:p>
            <a:pPr marL="68580" indent="0" algn="ctr">
              <a:buNone/>
            </a:pPr>
            <a:r>
              <a:rPr lang="ru-RU" sz="4000" dirty="0" smtClean="0"/>
              <a:t>Гемодинамика – это раздел физиологии, изучающий закономерности движения крови в сердечно-сосудистой системе</a:t>
            </a:r>
            <a:endParaRPr lang="ru-RU" sz="4000" dirty="0"/>
          </a:p>
        </p:txBody>
      </p:sp>
    </p:spTree>
    <p:extLst>
      <p:ext uri="{BB962C8B-B14F-4D97-AF65-F5344CB8AC3E}">
        <p14:creationId xmlns:p14="http://schemas.microsoft.com/office/powerpoint/2010/main" val="2830025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188640"/>
            <a:ext cx="8712968" cy="6370975"/>
          </a:xfrm>
          <a:prstGeom prst="rect">
            <a:avLst/>
          </a:prstGeom>
        </p:spPr>
        <p:txBody>
          <a:bodyPr wrap="square">
            <a:spAutoFit/>
          </a:bodyPr>
          <a:lstStyle/>
          <a:p>
            <a:pPr marL="129540" marR="129540">
              <a:spcAft>
                <a:spcPts val="0"/>
              </a:spcAft>
            </a:pPr>
            <a:r>
              <a:rPr lang="ru-RU" sz="2400" i="1" dirty="0" smtClean="0">
                <a:latin typeface="Times New Roman" panose="02020603050405020304" pitchFamily="18" charset="0"/>
                <a:ea typeface="Times New Roman" panose="02020603050405020304" pitchFamily="18" charset="0"/>
                <a:cs typeface="Times New Roman" panose="02020603050405020304" pitchFamily="18" charset="0"/>
              </a:rPr>
              <a:t>	Сосудистая </a:t>
            </a:r>
            <a:r>
              <a:rPr lang="ru-RU" sz="2400" i="1" dirty="0">
                <a:latin typeface="Times New Roman" panose="02020603050405020304" pitchFamily="18" charset="0"/>
                <a:ea typeface="Times New Roman" panose="02020603050405020304" pitchFamily="18" charset="0"/>
                <a:cs typeface="Times New Roman" panose="02020603050405020304" pitchFamily="18" charset="0"/>
              </a:rPr>
              <a:t>система</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представляет </a:t>
            </a:r>
            <a:r>
              <a:rPr lang="ru-RU" sz="2400" i="1" dirty="0">
                <a:latin typeface="Times New Roman" panose="02020603050405020304" pitchFamily="18" charset="0"/>
                <a:ea typeface="Times New Roman" panose="02020603050405020304" pitchFamily="18" charset="0"/>
                <a:cs typeface="Times New Roman" panose="02020603050405020304" pitchFamily="18" charset="0"/>
              </a:rPr>
              <a:t>набор</a:t>
            </a:r>
            <a:r>
              <a:rPr lang="ru-RU" sz="2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соединенных между собой, замкнутых сосудистых</a:t>
            </a:r>
            <a:r>
              <a:rPr lang="ru-RU" sz="2400" i="1" dirty="0">
                <a:latin typeface="Times New Roman" panose="02020603050405020304" pitchFamily="18" charset="0"/>
                <a:ea typeface="Times New Roman" panose="02020603050405020304" pitchFamily="18" charset="0"/>
                <a:cs typeface="Times New Roman" panose="02020603050405020304" pitchFamily="18" charset="0"/>
              </a:rPr>
              <a:t> трубок</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различного</a:t>
            </a:r>
            <a:r>
              <a:rPr lang="ru-RU" sz="2400" i="1" dirty="0">
                <a:latin typeface="Times New Roman" panose="02020603050405020304" pitchFamily="18" charset="0"/>
                <a:ea typeface="Times New Roman" panose="02020603050405020304" pitchFamily="18" charset="0"/>
                <a:cs typeface="Times New Roman" panose="02020603050405020304" pitchFamily="18" charset="0"/>
              </a:rPr>
              <a:t> диаметра</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обеспечивающих </a:t>
            </a:r>
            <a:r>
              <a:rPr lang="ru-RU" sz="2400" i="1" dirty="0">
                <a:latin typeface="Times New Roman" panose="02020603050405020304" pitchFamily="18" charset="0"/>
                <a:ea typeface="Times New Roman" panose="02020603050405020304" pitchFamily="18" charset="0"/>
                <a:cs typeface="Times New Roman" panose="02020603050405020304" pitchFamily="18" charset="0"/>
              </a:rPr>
              <a:t>кругооборот</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крови в последовательно подключенных и </a:t>
            </a:r>
            <a:r>
              <a:rPr lang="ru-RU" sz="2400" i="1" dirty="0">
                <a:latin typeface="Times New Roman" panose="02020603050405020304" pitchFamily="18" charset="0"/>
                <a:ea typeface="Times New Roman" panose="02020603050405020304" pitchFamily="18" charset="0"/>
                <a:cs typeface="Times New Roman" panose="02020603050405020304" pitchFamily="18" charset="0"/>
              </a:rPr>
              <a:t>движение</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крови в параллельно подключенных сосудах. </a:t>
            </a:r>
            <a:endParaRPr lang="ru-RU" sz="24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marL="129540" marR="129540">
              <a:spcAft>
                <a:spcPts val="0"/>
              </a:spcAft>
            </a:pPr>
            <a:r>
              <a:rPr lang="ru-RU" sz="2400" i="1"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i="1" dirty="0" smtClean="0">
                <a:latin typeface="Times New Roman" panose="02020603050405020304" pitchFamily="18" charset="0"/>
                <a:ea typeface="Times New Roman" panose="02020603050405020304" pitchFamily="18" charset="0"/>
                <a:cs typeface="Times New Roman" panose="02020603050405020304" pitchFamily="18" charset="0"/>
              </a:rPr>
              <a:t>Непрерывное </a:t>
            </a:r>
            <a:r>
              <a:rPr lang="ru-RU" sz="2400" i="1" dirty="0">
                <a:latin typeface="Times New Roman" panose="02020603050405020304" pitchFamily="18" charset="0"/>
                <a:ea typeface="Times New Roman" panose="02020603050405020304" pitchFamily="18" charset="0"/>
                <a:cs typeface="Times New Roman" panose="02020603050405020304" pitchFamily="18" charset="0"/>
              </a:rPr>
              <a:t>движение</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крови по сосудам обеспечивает основные функции системы кровообращения: транспорт </a:t>
            </a:r>
            <a:r>
              <a:rPr lang="ru-RU" sz="2400" b="1" dirty="0">
                <a:latin typeface="Times New Roman" panose="02020603050405020304" pitchFamily="18" charset="0"/>
                <a:ea typeface="Times New Roman" panose="02020603050405020304" pitchFamily="18" charset="0"/>
                <a:cs typeface="Times New Roman" panose="02020603050405020304" pitchFamily="18" charset="0"/>
                <a:hlinkClick r:id="rId2"/>
              </a:rPr>
              <a:t>газов</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и веществ к тканям, удаление метаболитов и поврежденных клеток, а также обмен тепла в организме.</a:t>
            </a:r>
            <a:endParaRPr lang="ru-RU" sz="2400" dirty="0">
              <a:latin typeface="Times New Roman" panose="02020603050405020304" pitchFamily="18" charset="0"/>
              <a:ea typeface="Calibri" panose="020F0502020204030204" pitchFamily="34" charset="0"/>
              <a:cs typeface="Times New Roman" panose="02020603050405020304" pitchFamily="18" charset="0"/>
            </a:endParaRPr>
          </a:p>
          <a:p>
            <a:pPr marL="129540" marR="129540">
              <a:spcAft>
                <a:spcPts val="0"/>
              </a:spcAft>
            </a:pPr>
            <a:r>
              <a:rPr lang="ru-RU" sz="2400" dirty="0">
                <a:latin typeface="Times New Roman" panose="02020603050405020304" pitchFamily="18" charset="0"/>
                <a:ea typeface="Times New Roman" panose="02020603050405020304" pitchFamily="18" charset="0"/>
                <a:cs typeface="Times New Roman" panose="02020603050405020304" pitchFamily="18" charset="0"/>
              </a:rPr>
              <a:t>В сосудистой системе выделяют</a:t>
            </a:r>
            <a:r>
              <a:rPr lang="ru-RU" sz="2400" i="1" dirty="0">
                <a:latin typeface="Times New Roman" panose="02020603050405020304" pitchFamily="18" charset="0"/>
                <a:ea typeface="Times New Roman" panose="02020603050405020304" pitchFamily="18" charset="0"/>
                <a:cs typeface="Times New Roman" panose="02020603050405020304" pitchFamily="18" charset="0"/>
              </a:rPr>
              <a:t> три</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главных</a:t>
            </a:r>
            <a:r>
              <a:rPr lang="ru-RU" sz="2400" i="1" dirty="0">
                <a:latin typeface="Times New Roman" panose="02020603050405020304" pitchFamily="18" charset="0"/>
                <a:ea typeface="Times New Roman" panose="02020603050405020304" pitchFamily="18" charset="0"/>
                <a:cs typeface="Times New Roman" panose="02020603050405020304" pitchFamily="18" charset="0"/>
              </a:rPr>
              <a:t> взаимосвязанных звена</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a:t>
            </a:r>
            <a:r>
              <a:rPr lang="ru-RU" sz="2400" b="1" i="1" dirty="0">
                <a:latin typeface="Times New Roman" panose="02020603050405020304" pitchFamily="18" charset="0"/>
                <a:ea typeface="Times New Roman" panose="02020603050405020304" pitchFamily="18" charset="0"/>
                <a:cs typeface="Times New Roman" panose="02020603050405020304" pitchFamily="18" charset="0"/>
              </a:rPr>
              <a:t>артериальное</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(сосуды, идущие от сердца), </a:t>
            </a:r>
            <a:r>
              <a:rPr lang="ru-RU" sz="2400" b="1" i="1" dirty="0">
                <a:latin typeface="Times New Roman" panose="02020603050405020304" pitchFamily="18" charset="0"/>
                <a:ea typeface="Times New Roman" panose="02020603050405020304" pitchFamily="18" charset="0"/>
                <a:cs typeface="Times New Roman" panose="02020603050405020304" pitchFamily="18" charset="0"/>
              </a:rPr>
              <a:t>венозное</a:t>
            </a:r>
            <a:r>
              <a:rPr lang="ru-RU" sz="2400" dirty="0">
                <a:latin typeface="Times New Roman" panose="02020603050405020304" pitchFamily="18" charset="0"/>
                <a:ea typeface="Times New Roman" panose="02020603050405020304" pitchFamily="18" charset="0"/>
                <a:cs typeface="Times New Roman" panose="02020603050405020304" pitchFamily="18" charset="0"/>
              </a:rPr>
              <a:t> (сосуды, возвращающие кровь в сердце) и, связующее их, </a:t>
            </a:r>
            <a:r>
              <a:rPr lang="ru-RU" sz="2400" b="1" i="1" dirty="0">
                <a:latin typeface="Times New Roman" panose="02020603050405020304" pitchFamily="18" charset="0"/>
                <a:ea typeface="Times New Roman" panose="02020603050405020304" pitchFamily="18" charset="0"/>
                <a:cs typeface="Times New Roman" panose="02020603050405020304" pitchFamily="18" charset="0"/>
              </a:rPr>
              <a:t>капиллярное.</a:t>
            </a:r>
            <a:endParaRPr lang="ru-RU" sz="2400" dirty="0">
              <a:latin typeface="Times New Roman" panose="02020603050405020304" pitchFamily="18" charset="0"/>
              <a:ea typeface="Calibri" panose="020F0502020204030204" pitchFamily="34" charset="0"/>
              <a:cs typeface="Times New Roman" panose="02020603050405020304" pitchFamily="18" charset="0"/>
            </a:endParaRPr>
          </a:p>
          <a:p>
            <a:pPr marL="129540" marR="129540">
              <a:spcAft>
                <a:spcPts val="0"/>
              </a:spcAft>
            </a:pPr>
            <a:r>
              <a:rPr lang="ru-RU" sz="2400" i="1" dirty="0">
                <a:latin typeface="Times New Roman" panose="02020603050405020304" pitchFamily="18" charset="0"/>
                <a:ea typeface="Times New Roman" panose="02020603050405020304" pitchFamily="18" charset="0"/>
                <a:cs typeface="Times New Roman" panose="02020603050405020304" pitchFamily="18" charset="0"/>
              </a:rPr>
              <a:t>По калибру сосудистую систему разделяют на зоны: </a:t>
            </a:r>
            <a:r>
              <a:rPr lang="ru-RU" sz="2400" b="1" i="1" dirty="0" err="1">
                <a:latin typeface="Times New Roman" panose="02020603050405020304" pitchFamily="18" charset="0"/>
                <a:ea typeface="Times New Roman" panose="02020603050405020304" pitchFamily="18" charset="0"/>
                <a:cs typeface="Times New Roman" panose="02020603050405020304" pitchFamily="18" charset="0"/>
              </a:rPr>
              <a:t>макроциркуляции</a:t>
            </a:r>
            <a:r>
              <a:rPr lang="ru-RU" sz="2400" i="1" dirty="0">
                <a:latin typeface="Times New Roman" panose="02020603050405020304" pitchFamily="18" charset="0"/>
                <a:ea typeface="Times New Roman" panose="02020603050405020304" pitchFamily="18" charset="0"/>
                <a:cs typeface="Times New Roman" panose="02020603050405020304" pitchFamily="18" charset="0"/>
              </a:rPr>
              <a:t> (включает крупные сосуды: аорту, артерии, вены) и </a:t>
            </a:r>
            <a:r>
              <a:rPr lang="ru-RU" sz="2400" b="1" i="1" dirty="0">
                <a:latin typeface="Times New Roman" panose="02020603050405020304" pitchFamily="18" charset="0"/>
                <a:ea typeface="Times New Roman" panose="02020603050405020304" pitchFamily="18" charset="0"/>
                <a:cs typeface="Times New Roman" panose="02020603050405020304" pitchFamily="18" charset="0"/>
              </a:rPr>
              <a:t>микроциркуляции</a:t>
            </a:r>
            <a:r>
              <a:rPr lang="ru-RU" sz="2400" i="1" dirty="0">
                <a:latin typeface="Times New Roman" panose="02020603050405020304" pitchFamily="18" charset="0"/>
                <a:ea typeface="Times New Roman" panose="02020603050405020304" pitchFamily="18" charset="0"/>
                <a:cs typeface="Times New Roman" panose="02020603050405020304" pitchFamily="18" charset="0"/>
              </a:rPr>
              <a:t> (включает мелкие сосуды: артериолы, капилляры и </a:t>
            </a:r>
            <a:r>
              <a:rPr lang="ru-RU" sz="2400" i="1" dirty="0" err="1">
                <a:latin typeface="Times New Roman" panose="02020603050405020304" pitchFamily="18" charset="0"/>
                <a:ea typeface="Times New Roman" panose="02020603050405020304" pitchFamily="18" charset="0"/>
                <a:cs typeface="Times New Roman" panose="02020603050405020304" pitchFamily="18" charset="0"/>
              </a:rPr>
              <a:t>венулы</a:t>
            </a:r>
            <a:r>
              <a:rPr lang="ru-RU" sz="2400" i="1"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30295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u="sng" dirty="0" smtClean="0"/>
              <a:t>Функциональная классификация сосудов</a:t>
            </a:r>
            <a:r>
              <a:rPr lang="en-US" u="sng" dirty="0" smtClean="0"/>
              <a:t>:</a:t>
            </a:r>
            <a:r>
              <a:rPr lang="ru-RU" u="sng" dirty="0" smtClean="0"/>
              <a:t/>
            </a:r>
            <a:br>
              <a:rPr lang="ru-RU" u="sng" dirty="0" smtClean="0"/>
            </a:br>
            <a:r>
              <a:rPr lang="ru-RU" sz="2400" dirty="0" smtClean="0"/>
              <a:t>1. Амортизирующие сосуды (аорта, легочная артерия)</a:t>
            </a:r>
            <a:br>
              <a:rPr lang="ru-RU" sz="2400" dirty="0" smtClean="0"/>
            </a:br>
            <a:r>
              <a:rPr lang="ru-RU" sz="2400" dirty="0" smtClean="0"/>
              <a:t>2. Сосуды распределения (артерии среднего калибра)</a:t>
            </a:r>
            <a:br>
              <a:rPr lang="ru-RU" sz="2400" dirty="0" smtClean="0"/>
            </a:br>
            <a:r>
              <a:rPr lang="ru-RU" sz="2400" dirty="0" smtClean="0"/>
              <a:t>3. Резистивные сосуды (артерии диаметром менее 100мкм, артериолы)</a:t>
            </a:r>
            <a:br>
              <a:rPr lang="ru-RU" sz="2400" dirty="0" smtClean="0"/>
            </a:br>
            <a:r>
              <a:rPr lang="ru-RU" sz="2400" dirty="0" smtClean="0"/>
              <a:t>4. Обменные сосуды (капилляры)</a:t>
            </a:r>
            <a:br>
              <a:rPr lang="ru-RU" sz="2400" dirty="0" smtClean="0"/>
            </a:br>
            <a:r>
              <a:rPr lang="ru-RU" sz="2400" dirty="0" smtClean="0"/>
              <a:t>5. Шунтирующие сосуды (</a:t>
            </a:r>
            <a:r>
              <a:rPr lang="ru-RU" sz="2400" dirty="0" err="1" smtClean="0"/>
              <a:t>артериовенулярные</a:t>
            </a:r>
            <a:r>
              <a:rPr lang="ru-RU" sz="2400" dirty="0" smtClean="0"/>
              <a:t> анастомозы)</a:t>
            </a:r>
            <a:br>
              <a:rPr lang="ru-RU" sz="2400" dirty="0" smtClean="0"/>
            </a:br>
            <a:r>
              <a:rPr lang="ru-RU" sz="2400" dirty="0" smtClean="0"/>
              <a:t>6. Емкостные сосуды (</a:t>
            </a:r>
            <a:r>
              <a:rPr lang="ru-RU" sz="2400" dirty="0" err="1" smtClean="0"/>
              <a:t>венулы</a:t>
            </a:r>
            <a:r>
              <a:rPr lang="ru-RU" sz="2400" dirty="0" smtClean="0"/>
              <a:t>, мелкие вены, венозные сплетения)</a:t>
            </a:r>
            <a:br>
              <a:rPr lang="ru-RU" sz="2400" dirty="0" smtClean="0"/>
            </a:br>
            <a:r>
              <a:rPr lang="ru-RU" sz="2400" dirty="0" smtClean="0"/>
              <a:t>7. Сосуды возврата крови в сердце (средние, крупные и полые вены)</a:t>
            </a:r>
            <a:br>
              <a:rPr lang="ru-RU" sz="2400" dirty="0" smtClean="0"/>
            </a:br>
            <a:r>
              <a:rPr lang="ru-RU" sz="2400" dirty="0" smtClean="0"/>
              <a:t/>
            </a:r>
            <a:br>
              <a:rPr lang="ru-RU" sz="2400" dirty="0" smtClean="0"/>
            </a:br>
            <a:endParaRPr lang="ru-RU" sz="2400" dirty="0"/>
          </a:p>
        </p:txBody>
      </p:sp>
    </p:spTree>
    <p:extLst>
      <p:ext uri="{BB962C8B-B14F-4D97-AF65-F5344CB8AC3E}">
        <p14:creationId xmlns:p14="http://schemas.microsoft.com/office/powerpoint/2010/main" val="727006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4294967295"/>
          </p:nvPr>
        </p:nvPicPr>
        <p:blipFill>
          <a:blip r:embed="rId2"/>
          <a:srcRect/>
          <a:stretch>
            <a:fillRect/>
          </a:stretch>
        </p:blipFill>
        <p:spPr bwMode="auto">
          <a:xfrm>
            <a:off x="2000232" y="0"/>
            <a:ext cx="5319712"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3"/>
          <a:srcRect/>
          <a:stretch>
            <a:fillRect/>
          </a:stretch>
        </p:blipFill>
        <p:spPr bwMode="auto">
          <a:xfrm>
            <a:off x="857224" y="836713"/>
            <a:ext cx="7819232" cy="50240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1643042" y="1357298"/>
            <a:ext cx="5728269" cy="5333216"/>
          </a:xfrm>
          <a:prstGeom prst="rect">
            <a:avLst/>
          </a:prstGeom>
          <a:noFill/>
          <a:ln w="9525">
            <a:noFill/>
            <a:miter lim="800000"/>
            <a:headEnd/>
            <a:tailEnd/>
          </a:ln>
          <a:effectLst/>
        </p:spPr>
      </p:pic>
      <p:sp>
        <p:nvSpPr>
          <p:cNvPr id="3" name="Заголовок 2"/>
          <p:cNvSpPr>
            <a:spLocks noGrp="1"/>
          </p:cNvSpPr>
          <p:nvPr>
            <p:ph type="title"/>
          </p:nvPr>
        </p:nvSpPr>
        <p:spPr/>
        <p:txBody>
          <a:bodyPr/>
          <a:lstStyle/>
          <a:p>
            <a:r>
              <a:rPr lang="ru-RU" dirty="0" smtClean="0"/>
              <a:t>Ламинарное течение крови</a:t>
            </a:r>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Турбулентное течение крови</a:t>
            </a:r>
            <a:endParaRPr lang="ru-RU" dirty="0"/>
          </a:p>
        </p:txBody>
      </p:sp>
      <p:pic>
        <p:nvPicPr>
          <p:cNvPr id="5122" name="Picture 2"/>
          <p:cNvPicPr>
            <a:picLocks noChangeAspect="1" noChangeArrowheads="1"/>
          </p:cNvPicPr>
          <p:nvPr/>
        </p:nvPicPr>
        <p:blipFill>
          <a:blip r:embed="rId2"/>
          <a:srcRect/>
          <a:stretch>
            <a:fillRect/>
          </a:stretch>
        </p:blipFill>
        <p:spPr bwMode="auto">
          <a:xfrm>
            <a:off x="1692454" y="1551462"/>
            <a:ext cx="5665628" cy="480649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Вазомоторный центр</a:t>
            </a:r>
            <a:endParaRPr lang="ru-RU" dirty="0"/>
          </a:p>
        </p:txBody>
      </p:sp>
      <p:pic>
        <p:nvPicPr>
          <p:cNvPr id="2052" name="Picture 4" descr="https://studfile.net/html/7329/574/html_G5tgfdGOV5.n9TM/htmlconvd-jk7iX010x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1865" y="1426464"/>
            <a:ext cx="8648669" cy="495486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етро">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Метро">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Метро">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Metro</Template>
  <TotalTime>55</TotalTime>
  <Words>27</Words>
  <Application>Microsoft Office PowerPoint</Application>
  <PresentationFormat>Экран (4:3)</PresentationFormat>
  <Paragraphs>11</Paragraphs>
  <Slides>9</Slides>
  <Notes>1</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9</vt:i4>
      </vt:variant>
    </vt:vector>
  </HeadingPairs>
  <TitlesOfParts>
    <vt:vector size="17" baseType="lpstr">
      <vt:lpstr>Calibri</vt:lpstr>
      <vt:lpstr>Consolas</vt:lpstr>
      <vt:lpstr>Corbel</vt:lpstr>
      <vt:lpstr>Times New Roman</vt:lpstr>
      <vt:lpstr>Wingdings</vt:lpstr>
      <vt:lpstr>Wingdings 2</vt:lpstr>
      <vt:lpstr>Wingdings 3</vt:lpstr>
      <vt:lpstr>Метро</vt:lpstr>
      <vt:lpstr>Презентация PowerPoint</vt:lpstr>
      <vt:lpstr>Презентация PowerPoint</vt:lpstr>
      <vt:lpstr>Презентация PowerPoint</vt:lpstr>
      <vt:lpstr>Функциональная классификация сосудов: 1. Амортизирующие сосуды (аорта, легочная артерия) 2. Сосуды распределения (артерии среднего калибра) 3. Резистивные сосуды (артерии диаметром менее 100мкм, артериолы) 4. Обменные сосуды (капилляры) 5. Шунтирующие сосуды (артериовенулярные анастомозы) 6. Емкостные сосуды (венулы, мелкие вены, венозные сплетения) 7. Сосуды возврата крови в сердце (средние, крупные и полые вены)  </vt:lpstr>
      <vt:lpstr>Презентация PowerPoint</vt:lpstr>
      <vt:lpstr>Презентация PowerPoint</vt:lpstr>
      <vt:lpstr>Ламинарное течение крови</vt:lpstr>
      <vt:lpstr>Турбулентное течение крови</vt:lpstr>
      <vt:lpstr>Вазомоторный центр</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User</cp:lastModifiedBy>
  <cp:revision>10</cp:revision>
  <dcterms:created xsi:type="dcterms:W3CDTF">2014-04-09T06:20:53Z</dcterms:created>
  <dcterms:modified xsi:type="dcterms:W3CDTF">2020-03-19T17:47:02Z</dcterms:modified>
</cp:coreProperties>
</file>