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2" r:id="rId3"/>
    <p:sldId id="263" r:id="rId4"/>
    <p:sldId id="264" r:id="rId5"/>
    <p:sldId id="257" r:id="rId6"/>
    <p:sldId id="258" r:id="rId7"/>
    <p:sldId id="259" r:id="rId8"/>
    <p:sldId id="260"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042DF-E81E-42A9-BD56-77259C85FCF7}" type="datetimeFigureOut">
              <a:rPr lang="ru-RU" smtClean="0"/>
              <a:t>19.03.2020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9E98C-6DB9-4E23-9E49-543604A7A61C}" type="slidenum">
              <a:rPr lang="ru-RU" smtClean="0"/>
              <a:t>‹#›</a:t>
            </a:fld>
            <a:endParaRPr lang="ru-RU"/>
          </a:p>
        </p:txBody>
      </p:sp>
    </p:spTree>
    <p:extLst>
      <p:ext uri="{BB962C8B-B14F-4D97-AF65-F5344CB8AC3E}">
        <p14:creationId xmlns:p14="http://schemas.microsoft.com/office/powerpoint/2010/main" val="256277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B59E98C-6DB9-4E23-9E49-543604A7A61C}" type="slidenum">
              <a:rPr lang="ru-RU" smtClean="0"/>
              <a:t>6</a:t>
            </a:fld>
            <a:endParaRPr lang="ru-RU"/>
          </a:p>
        </p:txBody>
      </p:sp>
    </p:spTree>
    <p:extLst>
      <p:ext uri="{BB962C8B-B14F-4D97-AF65-F5344CB8AC3E}">
        <p14:creationId xmlns:p14="http://schemas.microsoft.com/office/powerpoint/2010/main" val="1333231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9150A324-EBB5-4345-AFA7-74A37C47749D}"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50A324-EBB5-4345-AFA7-74A37C47749D}"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50A324-EBB5-4345-AFA7-74A37C47749D}"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4208A38-056F-4521-9DDD-98C9645048CB}"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50A324-EBB5-4345-AFA7-74A37C47749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p>
            <a:fld id="{24208A38-056F-4521-9DDD-98C9645048CB}" type="datetimeFigureOut">
              <a:rPr lang="ru-RU" smtClean="0"/>
              <a:pPr/>
              <a:t>19.03.2020</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p>
            <a:fld id="{9150A324-EBB5-4345-AFA7-74A37C47749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4208A38-056F-4521-9DDD-98C9645048CB}" type="datetimeFigureOut">
              <a:rPr lang="ru-RU" smtClean="0"/>
              <a:pPr/>
              <a:t>19.03.2020</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150A324-EBB5-4345-AFA7-74A37C47749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click01.begun.ru/click.jsp?url=8erDkSgjIiOwCLY9g-J5m5y9p6JXBwY4LyK6*W6vgCLAlFncbQRKn0nl*KxyPSQI*yiOFMEtL1mF5oe*93wd2l8ZlMxU6oSqRvtdP292tWVYqlDhvOXkvkxa9JyzLOCGRHVPv438olBRqIm4YxrKNquk96tQzdXai4fz6C196usU83yk4JTxsSI3nXOi-ZYJ5JOeFuKpLhD3C-Aq0pZ3O9aCg8m-HkQvWEStkJ0hKUTMXz8jm-dOeFa4EQlGtR2ijlkqboXhykuv*7REgzafqjsaOBtQbToRSiRvTYufBsIYzhKN7L3nx3nDbn4jHqfzTDIWxiuAiEjVn*OaLhiUK0S1tNr3BDKow-wu4Ygd*vfZ0QEzkeAiZGNJqikrJCAsprK2c8-8z0sBF8B0eZeq4liVmgGMjFb0Xq9aTBZ6h6ZOUYBvLOQDDes9trRhcGo0H1G3RYUQZqDzzLi1N9w4yR1EHW4&amp;eurl%5b%5d=8erDkTY3Njcz5W7PoBu4oWmCw8xFdCgg3*LQCv0bIriyVDJ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2835275"/>
            <a:ext cx="6768752" cy="1508125"/>
          </a:xfrm>
        </p:spPr>
        <p:txBody>
          <a:bodyPr>
            <a:normAutofit/>
          </a:bodyPr>
          <a:lstStyle/>
          <a:p>
            <a:r>
              <a:rPr lang="ru-RU" sz="5400" dirty="0" smtClean="0"/>
              <a:t>Гемодинамика</a:t>
            </a:r>
            <a:endParaRPr lang="ru-RU"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755576" y="1784350"/>
            <a:ext cx="8064896" cy="4572000"/>
          </a:xfrm>
        </p:spPr>
        <p:txBody>
          <a:bodyPr>
            <a:normAutofit/>
          </a:bodyPr>
          <a:lstStyle/>
          <a:p>
            <a:pPr marL="68580" indent="0" algn="ctr">
              <a:buNone/>
            </a:pPr>
            <a:r>
              <a:rPr lang="ru-RU" sz="4000" dirty="0" smtClean="0"/>
              <a:t>Гемодинамика – это раздел физиологии, изучающий закономерности движения крови в сердечно-сосудистой системе</a:t>
            </a:r>
            <a:endParaRPr lang="ru-RU" sz="4000" dirty="0"/>
          </a:p>
        </p:txBody>
      </p:sp>
    </p:spTree>
    <p:extLst>
      <p:ext uri="{BB962C8B-B14F-4D97-AF65-F5344CB8AC3E}">
        <p14:creationId xmlns:p14="http://schemas.microsoft.com/office/powerpoint/2010/main" val="283002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6370975"/>
          </a:xfrm>
          <a:prstGeom prst="rect">
            <a:avLst/>
          </a:prstGeom>
        </p:spPr>
        <p:txBody>
          <a:bodyPr wrap="square">
            <a:spAutoFit/>
          </a:bodyPr>
          <a:lstStyle/>
          <a:p>
            <a:pPr marL="129540" marR="129540">
              <a:spcAft>
                <a:spcPts val="0"/>
              </a:spcAft>
            </a:pPr>
            <a:r>
              <a:rPr lang="ru-RU" sz="2400" i="1" dirty="0" smtClean="0">
                <a:latin typeface="Times New Roman" panose="02020603050405020304" pitchFamily="18" charset="0"/>
                <a:ea typeface="Times New Roman" panose="02020603050405020304" pitchFamily="18" charset="0"/>
                <a:cs typeface="Times New Roman" panose="02020603050405020304" pitchFamily="18" charset="0"/>
              </a:rPr>
              <a:t>	Сосудистая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система</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представляет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набор</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соединенных между собой, замкнутых сосудистых</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трубок</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различного</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диаметра</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обеспечивающих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кругооборот</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крови в последовательно подключенных и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движение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крови в параллельно подключенных сосудах. </a:t>
            </a:r>
            <a:endParaRPr lang="ru-RU"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129540" marR="129540">
              <a:spcAft>
                <a:spcPts val="0"/>
              </a:spcAft>
            </a:pP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cs typeface="Times New Roman" panose="02020603050405020304" pitchFamily="18" charset="0"/>
              </a:rPr>
              <a:t>Непрерывное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движение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крови по сосудам обеспечивает основные функции системы кровообращения: транспорт </a:t>
            </a:r>
            <a:r>
              <a:rPr lang="ru-RU" sz="2400" b="1" dirty="0">
                <a:latin typeface="Times New Roman" panose="02020603050405020304" pitchFamily="18" charset="0"/>
                <a:ea typeface="Times New Roman" panose="02020603050405020304" pitchFamily="18" charset="0"/>
                <a:cs typeface="Times New Roman" panose="02020603050405020304" pitchFamily="18" charset="0"/>
                <a:hlinkClick r:id="rId2"/>
              </a:rPr>
              <a:t>газов</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и веществ к тканям, удаление метаболитов и поврежденных клеток, а также обмен тепла в организме.</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129540" marR="129540">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В сосудистой системе выделяют</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три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главных</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взаимосвязанных звена</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i="1" dirty="0">
                <a:latin typeface="Times New Roman" panose="02020603050405020304" pitchFamily="18" charset="0"/>
                <a:ea typeface="Times New Roman" panose="02020603050405020304" pitchFamily="18" charset="0"/>
                <a:cs typeface="Times New Roman" panose="02020603050405020304" pitchFamily="18" charset="0"/>
              </a:rPr>
              <a:t>артериальное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(сосуды, идущие от сердца), </a:t>
            </a:r>
            <a:r>
              <a:rPr lang="ru-RU" sz="2400" b="1" i="1" dirty="0">
                <a:latin typeface="Times New Roman" panose="02020603050405020304" pitchFamily="18" charset="0"/>
                <a:ea typeface="Times New Roman" panose="02020603050405020304" pitchFamily="18" charset="0"/>
                <a:cs typeface="Times New Roman" panose="02020603050405020304" pitchFamily="18" charset="0"/>
              </a:rPr>
              <a:t>венозное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(сосуды, возвращающие кровь в сердце) и, связующее их, </a:t>
            </a:r>
            <a:r>
              <a:rPr lang="ru-RU" sz="2400" b="1" i="1" dirty="0">
                <a:latin typeface="Times New Roman" panose="02020603050405020304" pitchFamily="18" charset="0"/>
                <a:ea typeface="Times New Roman" panose="02020603050405020304" pitchFamily="18" charset="0"/>
                <a:cs typeface="Times New Roman" panose="02020603050405020304" pitchFamily="18" charset="0"/>
              </a:rPr>
              <a:t>капиллярное.</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129540" marR="129540">
              <a:spcAft>
                <a:spcPts val="0"/>
              </a:spcAft>
            </a:pP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По калибру сосудистую систему разделяют на зоны: </a:t>
            </a:r>
            <a:r>
              <a:rPr lang="ru-RU" sz="2400" b="1" i="1" dirty="0" err="1">
                <a:latin typeface="Times New Roman" panose="02020603050405020304" pitchFamily="18" charset="0"/>
                <a:ea typeface="Times New Roman" panose="02020603050405020304" pitchFamily="18" charset="0"/>
                <a:cs typeface="Times New Roman" panose="02020603050405020304" pitchFamily="18" charset="0"/>
              </a:rPr>
              <a:t>макроциркуляции</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(включает крупные сосуды: аорту, артерии, вены) и </a:t>
            </a:r>
            <a:r>
              <a:rPr lang="ru-RU" sz="2400" b="1" i="1" dirty="0">
                <a:latin typeface="Times New Roman" panose="02020603050405020304" pitchFamily="18" charset="0"/>
                <a:ea typeface="Times New Roman" panose="02020603050405020304" pitchFamily="18" charset="0"/>
                <a:cs typeface="Times New Roman" panose="02020603050405020304" pitchFamily="18" charset="0"/>
              </a:rPr>
              <a:t>микроциркуляции</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(включает мелкие сосуды: артериолы, капилляры и </a:t>
            </a:r>
            <a:r>
              <a:rPr lang="ru-RU" sz="2400" i="1" dirty="0" err="1">
                <a:latin typeface="Times New Roman" panose="02020603050405020304" pitchFamily="18" charset="0"/>
                <a:ea typeface="Times New Roman" panose="02020603050405020304" pitchFamily="18" charset="0"/>
                <a:cs typeface="Times New Roman" panose="02020603050405020304" pitchFamily="18" charset="0"/>
              </a:rPr>
              <a:t>венулы</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2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Функциональная классификация сосудов</a:t>
            </a:r>
            <a:r>
              <a:rPr lang="en-US" u="sng" dirty="0" smtClean="0"/>
              <a:t>:</a:t>
            </a:r>
            <a:r>
              <a:rPr lang="ru-RU" u="sng" dirty="0" smtClean="0"/>
              <a:t/>
            </a:r>
            <a:br>
              <a:rPr lang="ru-RU" u="sng" dirty="0" smtClean="0"/>
            </a:br>
            <a:r>
              <a:rPr lang="ru-RU" sz="2400" dirty="0" smtClean="0"/>
              <a:t>1. Амортизирующие сосуды (аорта, легочная артерия)</a:t>
            </a:r>
            <a:br>
              <a:rPr lang="ru-RU" sz="2400" dirty="0" smtClean="0"/>
            </a:br>
            <a:r>
              <a:rPr lang="ru-RU" sz="2400" dirty="0" smtClean="0"/>
              <a:t>2. Сосуды распределения (артерии среднего калибра)</a:t>
            </a:r>
            <a:br>
              <a:rPr lang="ru-RU" sz="2400" dirty="0" smtClean="0"/>
            </a:br>
            <a:r>
              <a:rPr lang="ru-RU" sz="2400" dirty="0" smtClean="0"/>
              <a:t>3. Резистивные сосуды (артерии диаметром менее 100мкм, артериолы)</a:t>
            </a:r>
            <a:br>
              <a:rPr lang="ru-RU" sz="2400" dirty="0" smtClean="0"/>
            </a:br>
            <a:r>
              <a:rPr lang="ru-RU" sz="2400" dirty="0" smtClean="0"/>
              <a:t>4. Обменные сосуды (капилляры)</a:t>
            </a:r>
            <a:br>
              <a:rPr lang="ru-RU" sz="2400" dirty="0" smtClean="0"/>
            </a:br>
            <a:r>
              <a:rPr lang="ru-RU" sz="2400" dirty="0" smtClean="0"/>
              <a:t>5. Шунтирующие сосуды (</a:t>
            </a:r>
            <a:r>
              <a:rPr lang="ru-RU" sz="2400" dirty="0" err="1" smtClean="0"/>
              <a:t>артериовенулярные</a:t>
            </a:r>
            <a:r>
              <a:rPr lang="ru-RU" sz="2400" dirty="0" smtClean="0"/>
              <a:t> анастомозы)</a:t>
            </a:r>
            <a:br>
              <a:rPr lang="ru-RU" sz="2400" dirty="0" smtClean="0"/>
            </a:br>
            <a:r>
              <a:rPr lang="ru-RU" sz="2400" dirty="0" smtClean="0"/>
              <a:t>6. Емкостные сосуды (</a:t>
            </a:r>
            <a:r>
              <a:rPr lang="ru-RU" sz="2400" dirty="0" err="1" smtClean="0"/>
              <a:t>венулы</a:t>
            </a:r>
            <a:r>
              <a:rPr lang="ru-RU" sz="2400" dirty="0" smtClean="0"/>
              <a:t>, мелкие вены, венозные сплетения)</a:t>
            </a:r>
            <a:br>
              <a:rPr lang="ru-RU" sz="2400" dirty="0" smtClean="0"/>
            </a:br>
            <a:r>
              <a:rPr lang="ru-RU" sz="2400" dirty="0" smtClean="0"/>
              <a:t>7. Сосуды возврата крови в сердце (средние, крупные и полые вены)</a:t>
            </a:r>
            <a:br>
              <a:rPr lang="ru-RU" sz="2400" dirty="0" smtClean="0"/>
            </a:br>
            <a:r>
              <a:rPr lang="ru-RU" sz="2400" dirty="0" smtClean="0"/>
              <a:t/>
            </a:r>
            <a:br>
              <a:rPr lang="ru-RU" sz="2400" dirty="0" smtClean="0"/>
            </a:br>
            <a:endParaRPr lang="ru-RU" sz="2400" dirty="0"/>
          </a:p>
        </p:txBody>
      </p:sp>
    </p:spTree>
    <p:extLst>
      <p:ext uri="{BB962C8B-B14F-4D97-AF65-F5344CB8AC3E}">
        <p14:creationId xmlns:p14="http://schemas.microsoft.com/office/powerpoint/2010/main" val="72700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2000232" y="0"/>
            <a:ext cx="5319712"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857224" y="836713"/>
            <a:ext cx="7819232" cy="5024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643042" y="1357298"/>
            <a:ext cx="5728269" cy="5333216"/>
          </a:xfrm>
          <a:prstGeom prst="rect">
            <a:avLst/>
          </a:prstGeom>
          <a:noFill/>
          <a:ln w="9525">
            <a:noFill/>
            <a:miter lim="800000"/>
            <a:headEnd/>
            <a:tailEnd/>
          </a:ln>
          <a:effectLst/>
        </p:spPr>
      </p:pic>
      <p:sp>
        <p:nvSpPr>
          <p:cNvPr id="3" name="Заголовок 2"/>
          <p:cNvSpPr>
            <a:spLocks noGrp="1"/>
          </p:cNvSpPr>
          <p:nvPr>
            <p:ph type="title"/>
          </p:nvPr>
        </p:nvSpPr>
        <p:spPr/>
        <p:txBody>
          <a:bodyPr/>
          <a:lstStyle/>
          <a:p>
            <a:r>
              <a:rPr lang="ru-RU" dirty="0" smtClean="0"/>
              <a:t>Ламинарное течение крови</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Турбулентное течение крови</a:t>
            </a:r>
            <a:endParaRPr lang="ru-RU" dirty="0"/>
          </a:p>
        </p:txBody>
      </p:sp>
      <p:pic>
        <p:nvPicPr>
          <p:cNvPr id="5122" name="Picture 2"/>
          <p:cNvPicPr>
            <a:picLocks noChangeAspect="1" noChangeArrowheads="1"/>
          </p:cNvPicPr>
          <p:nvPr/>
        </p:nvPicPr>
        <p:blipFill>
          <a:blip r:embed="rId2"/>
          <a:srcRect/>
          <a:stretch>
            <a:fillRect/>
          </a:stretch>
        </p:blipFill>
        <p:spPr bwMode="auto">
          <a:xfrm>
            <a:off x="1692454" y="1551462"/>
            <a:ext cx="5665628" cy="4806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Вазомоторный центр</a:t>
            </a:r>
            <a:endParaRPr lang="ru-RU" dirty="0"/>
          </a:p>
        </p:txBody>
      </p:sp>
      <p:pic>
        <p:nvPicPr>
          <p:cNvPr id="2052" name="Picture 4" descr="https://studfile.net/html/7329/574/html_G5tgfdGOV5.n9TM/htmlconvd-jk7iX010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865" y="1426464"/>
            <a:ext cx="8648669" cy="49548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55</TotalTime>
  <Words>27</Words>
  <Application>Microsoft Office PowerPoint</Application>
  <PresentationFormat>Экран (4:3)</PresentationFormat>
  <Paragraphs>11</Paragraphs>
  <Slides>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Calibri</vt:lpstr>
      <vt:lpstr>Consolas</vt:lpstr>
      <vt:lpstr>Corbel</vt:lpstr>
      <vt:lpstr>Times New Roman</vt:lpstr>
      <vt:lpstr>Wingdings</vt:lpstr>
      <vt:lpstr>Wingdings 2</vt:lpstr>
      <vt:lpstr>Wingdings 3</vt:lpstr>
      <vt:lpstr>Метро</vt:lpstr>
      <vt:lpstr>Презентация PowerPoint</vt:lpstr>
      <vt:lpstr>Презентация PowerPoint</vt:lpstr>
      <vt:lpstr>Презентация PowerPoint</vt:lpstr>
      <vt:lpstr>Функциональная классификация сосудов: 1. Амортизирующие сосуды (аорта, легочная артерия) 2. Сосуды распределения (артерии среднего калибра) 3. Резистивные сосуды (артерии диаметром менее 100мкм, артериолы) 4. Обменные сосуды (капилляры) 5. Шунтирующие сосуды (артериовенулярные анастомозы) 6. Емкостные сосуды (венулы, мелкие вены, венозные сплетения) 7. Сосуды возврата крови в сердце (средние, крупные и полые вены)  </vt:lpstr>
      <vt:lpstr>Презентация PowerPoint</vt:lpstr>
      <vt:lpstr>Презентация PowerPoint</vt:lpstr>
      <vt:lpstr>Ламинарное течение крови</vt:lpstr>
      <vt:lpstr>Турбулентное течение крови</vt:lpstr>
      <vt:lpstr>Вазомоторный центр</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10</cp:revision>
  <dcterms:created xsi:type="dcterms:W3CDTF">2014-04-09T06:20:53Z</dcterms:created>
  <dcterms:modified xsi:type="dcterms:W3CDTF">2020-03-19T17:47:02Z</dcterms:modified>
</cp:coreProperties>
</file>