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7CEE-B0CC-4544-803A-A33B3811F28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4FFA-2A37-44A5-B610-7BC019FEE1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7CEE-B0CC-4544-803A-A33B3811F28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4FFA-2A37-44A5-B610-7BC019FEE1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7CEE-B0CC-4544-803A-A33B3811F28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4FFA-2A37-44A5-B610-7BC019FEE1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7CEE-B0CC-4544-803A-A33B3811F28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4FFA-2A37-44A5-B610-7BC019FEE1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7CEE-B0CC-4544-803A-A33B3811F28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4FFA-2A37-44A5-B610-7BC019FEE1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7CEE-B0CC-4544-803A-A33B3811F28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4FFA-2A37-44A5-B610-7BC019FEE1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7CEE-B0CC-4544-803A-A33B3811F28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4FFA-2A37-44A5-B610-7BC019FEE1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7CEE-B0CC-4544-803A-A33B3811F28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4FFA-2A37-44A5-B610-7BC019FEE1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7CEE-B0CC-4544-803A-A33B3811F28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4FFA-2A37-44A5-B610-7BC019FEE1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27CEE-B0CC-4544-803A-A33B3811F28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34FFA-2A37-44A5-B610-7BC019FEE1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7C127CEE-B0CC-4544-803A-A33B3811F28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71734FFA-2A37-44A5-B610-7BC019FEE1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C127CEE-B0CC-4544-803A-A33B3811F28E}" type="datetimeFigureOut">
              <a:rPr lang="ru-RU" smtClean="0"/>
              <a:pPr/>
              <a:t>19.03.2020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1734FFA-2A37-44A5-B610-7BC019FEE1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71600" y="2857496"/>
            <a:ext cx="7772400" cy="150812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ФИЗИОЛОГИЯ СИСТЕМЫ КРОВООБРАЩЕНИЯ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Грудные отведения по Вильсону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000240"/>
            <a:ext cx="7860688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00962" cy="714356"/>
          </a:xfrm>
        </p:spPr>
        <p:txBody>
          <a:bodyPr/>
          <a:lstStyle/>
          <a:p>
            <a:r>
              <a:rPr lang="ru-RU" dirty="0" smtClean="0"/>
              <a:t>3. Усиленные отведения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571612"/>
            <a:ext cx="3834803" cy="4139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357158" y="642918"/>
            <a:ext cx="4714908" cy="6236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aVR</a:t>
            </a:r>
            <a:r>
              <a:rPr lang="ru-RU" sz="2800" dirty="0" smtClean="0"/>
              <a:t> (</a:t>
            </a:r>
            <a:r>
              <a:rPr lang="ru-RU" sz="2800" dirty="0" err="1" smtClean="0"/>
              <a:t>augmented</a:t>
            </a:r>
            <a:r>
              <a:rPr lang="ru-RU" sz="2800" dirty="0" smtClean="0"/>
              <a:t> </a:t>
            </a:r>
            <a:r>
              <a:rPr lang="ru-RU" sz="2800" dirty="0" err="1" smtClean="0"/>
              <a:t>voltage</a:t>
            </a:r>
            <a:r>
              <a:rPr lang="ru-RU" sz="2800" dirty="0" smtClean="0"/>
              <a:t> </a:t>
            </a:r>
            <a:r>
              <a:rPr lang="ru-RU" sz="2800" dirty="0" err="1" smtClean="0"/>
              <a:t>right</a:t>
            </a:r>
            <a:r>
              <a:rPr lang="ru-RU" sz="2800" dirty="0" smtClean="0"/>
              <a:t>) </a:t>
            </a:r>
            <a:r>
              <a:rPr lang="ru-RU" dirty="0" smtClean="0"/>
              <a:t>- усиленное отведение от правой руки. Активный электрод подсоединяется к правой руке. Левая рука и левая нога, соединенные вместе, подсоединяются к неактивному электроду. </a:t>
            </a:r>
          </a:p>
          <a:p>
            <a:endParaRPr lang="ru-RU" dirty="0" smtClean="0"/>
          </a:p>
          <a:p>
            <a:r>
              <a:rPr lang="ru-RU" sz="2800" dirty="0" err="1" smtClean="0"/>
              <a:t>aVL</a:t>
            </a:r>
            <a:r>
              <a:rPr lang="ru-RU" sz="2800" dirty="0" smtClean="0"/>
              <a:t> (</a:t>
            </a:r>
            <a:r>
              <a:rPr lang="ru-RU" sz="2800" dirty="0" err="1" smtClean="0"/>
              <a:t>augmented</a:t>
            </a:r>
            <a:r>
              <a:rPr lang="ru-RU" sz="2800" dirty="0" smtClean="0"/>
              <a:t> </a:t>
            </a:r>
            <a:r>
              <a:rPr lang="ru-RU" sz="2800" dirty="0" err="1" smtClean="0"/>
              <a:t>voltage</a:t>
            </a:r>
            <a:r>
              <a:rPr lang="ru-RU" sz="2800" dirty="0" smtClean="0"/>
              <a:t> </a:t>
            </a:r>
            <a:r>
              <a:rPr lang="ru-RU" sz="2800" dirty="0" err="1" smtClean="0"/>
              <a:t>left</a:t>
            </a:r>
            <a:r>
              <a:rPr lang="ru-RU" sz="2800" dirty="0" smtClean="0"/>
              <a:t>) </a:t>
            </a:r>
            <a:r>
              <a:rPr lang="ru-RU" dirty="0" smtClean="0"/>
              <a:t>- усиленное отведение от левой руки. Активный электрод подсоединяется к левой руке. Правая рука и левая нога, соединенные вместе, подсоединяются к неактивному электроду. </a:t>
            </a:r>
          </a:p>
          <a:p>
            <a:endParaRPr lang="ru-RU" dirty="0" smtClean="0"/>
          </a:p>
          <a:p>
            <a:r>
              <a:rPr lang="ru-RU" sz="2800" dirty="0" err="1" smtClean="0"/>
              <a:t>aVF</a:t>
            </a:r>
            <a:r>
              <a:rPr lang="ru-RU" sz="2800" dirty="0" smtClean="0"/>
              <a:t> (</a:t>
            </a:r>
            <a:r>
              <a:rPr lang="ru-RU" sz="2800" dirty="0" err="1" smtClean="0"/>
              <a:t>augmented</a:t>
            </a:r>
            <a:r>
              <a:rPr lang="ru-RU" sz="2800" dirty="0" smtClean="0"/>
              <a:t> </a:t>
            </a:r>
            <a:r>
              <a:rPr lang="ru-RU" sz="2800" dirty="0" err="1" smtClean="0"/>
              <a:t>voltage</a:t>
            </a:r>
            <a:r>
              <a:rPr lang="ru-RU" sz="2800" dirty="0" smtClean="0"/>
              <a:t> </a:t>
            </a:r>
            <a:r>
              <a:rPr lang="ru-RU" sz="2800" dirty="0" err="1" smtClean="0"/>
              <a:t>foot</a:t>
            </a:r>
            <a:r>
              <a:rPr lang="ru-RU" sz="2800" dirty="0" smtClean="0"/>
              <a:t>) </a:t>
            </a:r>
            <a:r>
              <a:rPr lang="ru-RU" dirty="0" smtClean="0"/>
              <a:t>- усиленное отведение от левой ноги. Активный электрод подсоединяется к левой ноге. Левая рука и правая рука, соединенные вместе, подсоединяются к неактивному электроду.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Электрокардиограмма</a:t>
            </a:r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03739"/>
            <a:ext cx="6715172" cy="5030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5" y="1000107"/>
            <a:ext cx="7893138" cy="553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2400" cy="914400"/>
          </a:xfrm>
        </p:spPr>
        <p:txBody>
          <a:bodyPr/>
          <a:lstStyle/>
          <a:p>
            <a:r>
              <a:rPr lang="ru-RU" u="sng" dirty="0" smtClean="0"/>
              <a:t>Генез зубцов ЭКГ</a:t>
            </a:r>
            <a:r>
              <a:rPr lang="en-US" u="sng" dirty="0" smtClean="0"/>
              <a:t>:</a:t>
            </a: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>1. Зубец Р – деполяризация миокарда предсердий</a:t>
            </a:r>
            <a:br>
              <a:rPr lang="ru-RU" sz="2800" dirty="0" smtClean="0"/>
            </a:br>
            <a:r>
              <a:rPr lang="ru-RU" sz="2800" dirty="0" smtClean="0"/>
              <a:t>2. Комплекс</a:t>
            </a:r>
            <a:r>
              <a:rPr lang="en-US" sz="2800" dirty="0" smtClean="0"/>
              <a:t> QRS – </a:t>
            </a:r>
            <a:r>
              <a:rPr lang="ru-RU" sz="2800" dirty="0" smtClean="0"/>
              <a:t>желудочковый комплекс</a:t>
            </a:r>
            <a:br>
              <a:rPr lang="ru-RU" sz="2800" dirty="0" smtClean="0"/>
            </a:br>
            <a:r>
              <a:rPr lang="ru-RU" sz="2800" dirty="0" smtClean="0"/>
              <a:t>3. Зубец </a:t>
            </a:r>
            <a:r>
              <a:rPr lang="en-US" sz="2800" dirty="0" smtClean="0"/>
              <a:t>Q</a:t>
            </a:r>
            <a:r>
              <a:rPr lang="ru-RU" sz="2800" dirty="0" smtClean="0"/>
              <a:t> – деполяризация межжелудочковой перегородки</a:t>
            </a:r>
            <a:br>
              <a:rPr lang="ru-RU" sz="2800" dirty="0" smtClean="0"/>
            </a:br>
            <a:r>
              <a:rPr lang="ru-RU" sz="2800" dirty="0" smtClean="0"/>
              <a:t>4. Зубец </a:t>
            </a:r>
            <a:r>
              <a:rPr lang="en-US" sz="2800" dirty="0" smtClean="0"/>
              <a:t>R</a:t>
            </a:r>
            <a:r>
              <a:rPr lang="ru-RU" sz="2800" dirty="0" smtClean="0"/>
              <a:t>- распространение деполяризации по миокарду желудочков</a:t>
            </a:r>
            <a:br>
              <a:rPr lang="ru-RU" sz="2800" dirty="0" smtClean="0"/>
            </a:br>
            <a:r>
              <a:rPr lang="ru-RU" sz="2800" dirty="0" smtClean="0"/>
              <a:t>5. Зубец </a:t>
            </a:r>
            <a:r>
              <a:rPr lang="en-US" sz="2800" dirty="0" smtClean="0"/>
              <a:t>S</a:t>
            </a:r>
            <a:r>
              <a:rPr lang="ru-RU" sz="2800" dirty="0" smtClean="0"/>
              <a:t>- пик систолы желудочков</a:t>
            </a:r>
            <a:br>
              <a:rPr lang="ru-RU" sz="2800" dirty="0" smtClean="0"/>
            </a:br>
            <a:r>
              <a:rPr lang="ru-RU" sz="2800" dirty="0" smtClean="0"/>
              <a:t>6. Зубец Т – диастола желудочков 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110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Сердце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785918" y="1571612"/>
            <a:ext cx="6083338" cy="457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Строение клапанного аппарата</a:t>
            </a:r>
            <a:endParaRPr lang="ru-RU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428728" y="1643050"/>
            <a:ext cx="6360646" cy="45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Фазовый анализ </a:t>
            </a:r>
            <a:r>
              <a:rPr lang="ru-RU" dirty="0" err="1" smtClean="0"/>
              <a:t>кардиоцикла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928662" y="1785926"/>
            <a:ext cx="7643865" cy="4129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0017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Соотношение фаз потенциала действия, сократимости и возбудимости рабочих </a:t>
            </a:r>
            <a:r>
              <a:rPr lang="ru-RU" sz="3200" b="1" dirty="0" err="1" smtClean="0"/>
              <a:t>кардиомиоцитов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500174"/>
            <a:ext cx="6215106" cy="535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alev.biz/wp-content/uploads/2017/08/Heart_conductive_system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85786" y="1000108"/>
            <a:ext cx="8358214" cy="5356242"/>
          </a:xfrm>
        </p:spPr>
        <p:txBody>
          <a:bodyPr>
            <a:normAutofit/>
          </a:bodyPr>
          <a:lstStyle/>
          <a:p>
            <a:r>
              <a:rPr lang="ru-RU" sz="4400" b="1" u="sng" dirty="0" err="1" smtClean="0">
                <a:latin typeface="Times New Roman" pitchFamily="18" charset="0"/>
                <a:cs typeface="Times New Roman" pitchFamily="18" charset="0"/>
              </a:rPr>
              <a:t>Электрокардиогра́фия</a:t>
            </a:r>
            <a:r>
              <a:rPr lang="ru-RU" sz="4400" b="1" u="sng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методика регистрации и исследования электрических полей, образующихся при работе сердца.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683049"/>
            <a:ext cx="7215238" cy="577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1000132"/>
          </a:xfrm>
        </p:spPr>
        <p:txBody>
          <a:bodyPr/>
          <a:lstStyle/>
          <a:p>
            <a:r>
              <a:rPr lang="ru-RU" sz="4800" b="1" u="sng" dirty="0" smtClean="0"/>
              <a:t>Отведения ЭКГ</a:t>
            </a:r>
            <a:br>
              <a:rPr lang="ru-RU" sz="4800" b="1" u="sng" dirty="0" smtClean="0"/>
            </a:br>
            <a:r>
              <a:rPr lang="ru-RU" sz="3600" dirty="0" smtClean="0"/>
              <a:t>1. Стандартные отведения по </a:t>
            </a:r>
            <a:r>
              <a:rPr lang="ru-RU" sz="3600" dirty="0" err="1" smtClean="0"/>
              <a:t>Эйнтховену</a:t>
            </a:r>
            <a:endParaRPr lang="ru-RU" sz="3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1612410"/>
            <a:ext cx="4000528" cy="5245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121</TotalTime>
  <Words>153</Words>
  <Application>Microsoft Office PowerPoint</Application>
  <PresentationFormat>Экран (4:3)</PresentationFormat>
  <Paragraphs>16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2" baseType="lpstr">
      <vt:lpstr>Arial</vt:lpstr>
      <vt:lpstr>Consolas</vt:lpstr>
      <vt:lpstr>Corbel</vt:lpstr>
      <vt:lpstr>Times New Roman</vt:lpstr>
      <vt:lpstr>Wingdings</vt:lpstr>
      <vt:lpstr>Wingdings 2</vt:lpstr>
      <vt:lpstr>Wingdings 3</vt:lpstr>
      <vt:lpstr>Метро</vt:lpstr>
      <vt:lpstr>Презентация PowerPoint</vt:lpstr>
      <vt:lpstr>Сердце</vt:lpstr>
      <vt:lpstr>Строение клапанного аппарата</vt:lpstr>
      <vt:lpstr>Фазовый анализ кардиоцикла</vt:lpstr>
      <vt:lpstr>Соотношение фаз потенциала действия, сократимости и возбудимости рабочих кардиомиоцитов </vt:lpstr>
      <vt:lpstr>Презентация PowerPoint</vt:lpstr>
      <vt:lpstr>Презентация PowerPoint</vt:lpstr>
      <vt:lpstr>Презентация PowerPoint</vt:lpstr>
      <vt:lpstr>Отведения ЭКГ 1. Стандартные отведения по Эйнтховену</vt:lpstr>
      <vt:lpstr>2. Грудные отведения по Вильсону</vt:lpstr>
      <vt:lpstr>3. Усиленные отведения   </vt:lpstr>
      <vt:lpstr>Электрокардиограмма</vt:lpstr>
      <vt:lpstr>Презентация PowerPoint</vt:lpstr>
      <vt:lpstr>Генез зубцов ЭКГ:  1. Зубец Р – деполяризация миокарда предсердий 2. Комплекс QRS – желудочковый комплекс 3. Зубец Q – деполяризация межжелудочковой перегородки 4. Зубец R- распространение деполяризации по миокарду желудочков 5. Зубец S- пик систолы желудочков 6. Зубец Т – диастола желудочков 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11</cp:revision>
  <dcterms:created xsi:type="dcterms:W3CDTF">2014-03-03T18:27:21Z</dcterms:created>
  <dcterms:modified xsi:type="dcterms:W3CDTF">2020-03-19T18:03:01Z</dcterms:modified>
</cp:coreProperties>
</file>