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4" r:id="rId25"/>
    <p:sldId id="278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71C67-CF59-4030-B51E-1310F3D5D77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7FEB6-E43F-4F34-B1B0-B19367394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5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7FEB6-E43F-4F34-B1B0-B193673940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3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9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7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2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5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5511-A61F-4E83-BC98-E6D9C8EB5C2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900A-3908-436C-8635-35CBDECA1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2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0%B8%D1%82%D0%BE%D1%80" TargetMode="External"/><Relationship Id="rId7" Type="http://schemas.openxmlformats.org/officeDocument/2006/relationships/hyperlink" Target="https://ru.wikipedia.org/wiki/%D0%94%D0%B5%D0%B2%D1%81%D1%82%D0%B2%D0%B5%D0%BD%D0%BD%D0%B0%D1%8F_%D0%BF%D0%BB%D0%B5%D0%B2%D0%B0" TargetMode="External"/><Relationship Id="rId2" Type="http://schemas.openxmlformats.org/officeDocument/2006/relationships/hyperlink" Target="https://ru.wikipedia.org/wiki/%D0%9F%D1%80%D0%B5%D0%B4%D0%B4%D0%B2%D0%B5%D1%80%D0%B8%D0%B5_%D0%B2%D0%BB%D0%B0%D0%B3%D0%B0%D0%BB%D0%B8%D1%89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7%D0%B5%D0%B8%D1%81%D0%BF%D1%83%D1%81%D0%BA%D0%B0%D1%82%D0%B5%D0%BB%D1%8C%D0%BD%D1%8B%D0%B9_%D0%BA%D0%B0%D0%BD%D0%B0%D0%BB#%D0%96%D0%B5%D0%BD%D1%81%D0%BA%D0%B8%D0%B9_%D0%BC%D0%BE%D1%87%D0%B5%D0%B8%D1%81%D0%BF%D1%83%D1%81%D0%BA%D0%B0%D1%82%D0%B5%D0%BB%D1%8C%D0%BD%D1%8B%D0%B9_%D0%BA%D0%B0%D0%BD%D0%B0%D0%BB" TargetMode="External"/><Relationship Id="rId5" Type="http://schemas.openxmlformats.org/officeDocument/2006/relationships/hyperlink" Target="https://ru.wikipedia.org/wiki/%D0%91%D0%BE%D0%BB%D1%8C%D1%88%D0%B8%D0%B5_%D0%BF%D0%BE%D0%BB%D0%BE%D0%B2%D1%8B%D0%B5_%D0%B3%D1%83%D0%B1%D1%8B" TargetMode="External"/><Relationship Id="rId4" Type="http://schemas.openxmlformats.org/officeDocument/2006/relationships/hyperlink" Target="https://ru.wikipedia.org/wiki/%D0%9C%D0%B0%D0%BB%D1%8B%D0%B5_%D0%BF%D0%BE%D0%BB%D0%BE%D0%B2%D1%8B%D0%B5_%D0%B3%D1%83%D0%B1%D1%8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6%D1%87%D0%B8%D0%BD%D0%B0" TargetMode="External"/><Relationship Id="rId2" Type="http://schemas.openxmlformats.org/officeDocument/2006/relationships/hyperlink" Target="https://ru.wikipedia.org/wiki/%D0%9E%D1%80%D0%B3%D0%B0%D0%BD%D1%8B_%D1%87%D0%B5%D0%BB%D0%BE%D0%B2%D0%B5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E%D0%BB%D0%BE%D0%B2%D1%8B%D0%B5_%D1%85%D1%80%D0%BE%D0%BC%D0%BE%D1%81%D0%BE%D0%BC%D1%8B" TargetMode="External"/><Relationship Id="rId5" Type="http://schemas.openxmlformats.org/officeDocument/2006/relationships/hyperlink" Target="https://ru.wikipedia.org/wiki/%D0%9F%D0%BE%D0%BB%D0%BE%D0%B2%D0%BE%D0%B9_%D0%B4%D0%B8%D0%BC%D0%BE%D1%80%D1%84%D0%B8%D0%B7%D0%BC" TargetMode="External"/><Relationship Id="rId4" Type="http://schemas.openxmlformats.org/officeDocument/2006/relationships/hyperlink" Target="https://ru.wikipedia.org/wiki/%D0%96%D0%B5%D0%BD%D1%89%D0%B8%D0%BD%D0%B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7%D0%B0" TargetMode="External"/><Relationship Id="rId13" Type="http://schemas.openxmlformats.org/officeDocument/2006/relationships/hyperlink" Target="https://ru.wikipedia.org/wiki/%D0%9F%D1%80%D0%B5%D0%B4%D0%B4%D0%B2%D0%B5%D1%80%D0%B8%D0%B5_%D0%B2%D0%BB%D0%B0%D0%B3%D0%B0%D0%BB%D0%B8%D1%89%D0%B0" TargetMode="External"/><Relationship Id="rId3" Type="http://schemas.openxmlformats.org/officeDocument/2006/relationships/hyperlink" Target="https://ru.wikipedia.org/wiki/%D0%91%D0%BE%D0%BB%D1%8C%D1%88%D0%B8%D0%B5_%D0%BF%D0%BE%D0%BB%D0%BE%D0%B2%D1%8B%D0%B5_%D0%B3%D1%83%D0%B1%D1%8B" TargetMode="External"/><Relationship Id="rId7" Type="http://schemas.openxmlformats.org/officeDocument/2006/relationships/hyperlink" Target="https://ru.wikipedia.org/wiki/%D0%A3%D1%80%D0%B5%D1%82%D1%80%D0%B0" TargetMode="External"/><Relationship Id="rId12" Type="http://schemas.openxmlformats.org/officeDocument/2006/relationships/hyperlink" Target="https://ru.wikipedia.org/wiki/%D0%9C%D0%B8%D0%BA%D1%80%D0%BE%D0%B1" TargetMode="External"/><Relationship Id="rId2" Type="http://schemas.openxmlformats.org/officeDocument/2006/relationships/hyperlink" Target="https://ru.wikipedia.org/wiki/%D0%9B%D0%BE%D0%B1%D0%BE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1%80%D0%B0%D0%B9%D0%BD%D1%8F%D1%8F_%D0%BF%D0%BB%D0%BE%D1%82%D1%8C#%D0%A3_%D0%B6%D0%B5%D0%BD%D1%89%D0%B8%D0%BD" TargetMode="External"/><Relationship Id="rId11" Type="http://schemas.openxmlformats.org/officeDocument/2006/relationships/hyperlink" Target="https://ru.wikipedia.org/wiki/%D0%92%D0%BB%D0%B0%D0%B3%D0%B0%D0%BB%D0%B8%D1%89%D0%B5" TargetMode="External"/><Relationship Id="rId5" Type="http://schemas.openxmlformats.org/officeDocument/2006/relationships/hyperlink" Target="https://ru.wikipedia.org/wiki/%D0%9A%D0%BB%D0%B8%D1%82%D0%BE%D1%80" TargetMode="External"/><Relationship Id="rId10" Type="http://schemas.openxmlformats.org/officeDocument/2006/relationships/hyperlink" Target="https://ru.wikipedia.org/wiki/%D0%9C%D0%BE%D1%87%D0%B5%D0%B8%D1%81%D0%BF%D1%83%D1%81%D0%BA%D0%B0%D1%82%D0%B5%D0%BB%D1%8C%D0%BD%D1%8B%D0%B9_%D0%BA%D0%B0%D0%BD%D0%B0%D0%BB" TargetMode="External"/><Relationship Id="rId4" Type="http://schemas.openxmlformats.org/officeDocument/2006/relationships/hyperlink" Target="https://ru.wikipedia.org/wiki/%D0%9C%D0%B0%D0%BB%D1%8B%D0%B5_%D0%BF%D0%BE%D0%BB%D0%BE%D0%B2%D1%8B%D0%B5_%D0%B3%D1%83%D0%B1%D1%8B" TargetMode="External"/><Relationship Id="rId9" Type="http://schemas.openxmlformats.org/officeDocument/2006/relationships/hyperlink" Target="https://ru.wikipedia.org/wiki/%D0%9C%D0%BE%D1%87%D0%B5%D0%B2%D0%BE%D0%B9_%D0%BF%D1%83%D0%B7%D1%8B%D1%80%D1%8C" TargetMode="External"/><Relationship Id="rId14" Type="http://schemas.openxmlformats.org/officeDocument/2006/relationships/hyperlink" Target="https://ru.wikipedia.org/wiki/%D0%91%D0%B0%D1%80%D1%82%D0%BE%D0%BB%D0%B8%D0%BD%D0%BE%D0%B2%D1%8B_%D0%B6%D0%B5%D0%BB%D0%B5%D0%B7%D1%8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E%D0%BB%D0%BE%D0%B2%D1%8B%D0%B5_%D0%B3%D0%BE%D1%80%D0%BC%D0%BE%D0%BD%D1%8B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0%BC%D0%BE%D0%BB%D0%BE%D0%B3%D0%B8%D1%8F_(%D0%B1%D0%B8%D0%BE%D0%BB%D0%BE%D0%B3%D0%B8%D1%8F)" TargetMode="External"/><Relationship Id="rId7" Type="http://schemas.openxmlformats.org/officeDocument/2006/relationships/hyperlink" Target="https://ru.wikipedia.org/wiki/%D0%AF%D0%B8%D1%87%D0%BA%D0%B8" TargetMode="External"/><Relationship Id="rId2" Type="http://schemas.openxmlformats.org/officeDocument/2006/relationships/hyperlink" Target="https://ru.wikipedia.org/wiki/%D0%9C%D1%83%D0%B6%D1%81%D0%BA%D0%BE%D0%B9_%D0%BF%D0%BE%D0%BB%D0%BE%D0%B2%D0%BE%D0%B9_%D1%87%D0%BB%D0%B5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B%D0%B0%D0%B3%D0%B0%D0%BB%D0%B8%D1%89%D0%B5_%D0%B6%D0%B5%D0%BD%D1%89%D0%B8%D0%BD%D1%8B" TargetMode="External"/><Relationship Id="rId5" Type="http://schemas.openxmlformats.org/officeDocument/2006/relationships/hyperlink" Target="https://ru.wikipedia.org/wiki/%D0%9C%D0%B0%D1%82%D0%BA%D0%B0_%D0%B6%D0%B5%D0%BD%D1%89%D0%B8%D0%BD%D1%8B" TargetMode="External"/><Relationship Id="rId4" Type="http://schemas.openxmlformats.org/officeDocument/2006/relationships/hyperlink" Target="https://ru.wikipedia.org/wiki/%D0%9A%D0%BB%D0%B8%D1%82%D0%BE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E%D0%B2%D0%BE%D0%B9_%D0%BF%D1%80%D0%BE%D1%86%D0%B5%D1%81%D1%81" TargetMode="External"/><Relationship Id="rId2" Type="http://schemas.openxmlformats.org/officeDocument/2006/relationships/hyperlink" Target="https://ru.wikipedia.org/wiki/%D0%9E%D0%B2%D1%83%D0%BB%D1%8F%D1%86%D0%B8%D1%8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C%D0%B5%D0%BD%D1%81%D1%82%D1%80%D1%83%D0%B0%D0%BB%D1%8C%D0%BD%D1%8B%D0%B9_%D1%86%D0%B8%D0%BA%D0%BB" TargetMode="External"/><Relationship Id="rId4" Type="http://schemas.openxmlformats.org/officeDocument/2006/relationships/hyperlink" Target="https://ru.wikipedia.org/wiki/%D0%9C%D0%B5%D0%BD%D1%81%D1%82%D1%80%D1%83%D0%B0%D1%86%D0%B8%D1%8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E%D0%B2%D0%BE%D0%B9_%D0%B0%D0%BA%D1%82" TargetMode="External"/><Relationship Id="rId2" Type="http://schemas.openxmlformats.org/officeDocument/2006/relationships/hyperlink" Target="https://ru.wikipedia.org/wiki/%D0%9F%D1%80%D0%B5%D0%B4%D0%B4%D0%B2%D0%B5%D1%80%D0%B8%D0%B5_%D0%B2%D0%BB%D0%B0%D0%B3%D0%B0%D0%BB%D0%B8%D1%89%D0%B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Функциональная анатомия репродуктивной системы человека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568952" cy="7696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Профессор кафедры нормальной и патологической анатомии, д.м.н. Б.Т.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Куртусунов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0" i="0" cap="all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ФГБОУ ВО Астраханский государственный медицинский университет </a:t>
            </a:r>
            <a:r>
              <a:rPr lang="ru-RU" sz="2000" i="0" cap="all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Министерства здравоохранения России</a:t>
            </a:r>
            <a:endParaRPr lang="ru-RU" sz="2000" cap="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dorowomen.ru/wp-content/uploads/2018/12/Zhidkost_v_matke_v_pozhilom_vozrast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5" y="230221"/>
            <a:ext cx="8553299" cy="62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0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Sh_6RMxl840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5921" r="19279" b="5467"/>
          <a:stretch/>
        </p:blipFill>
        <p:spPr bwMode="auto">
          <a:xfrm>
            <a:off x="539552" y="116478"/>
            <a:ext cx="8185348" cy="66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4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selekari.com/wp-content/uploads/2016/07/ginekol-023-1200x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332656"/>
            <a:ext cx="914049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05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Маточные трубы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(фаллопиевы трубы) - узкие трубки с выраженным мышечным слоем, постоянно сокращаются. Их слизистая оболочка состоит из клеток с ресничками, которые создают ток жидкости по направлению от полости малого таза к полости матки. Таким образом, происходит транспорт яйцеклетки из яичника в матку. По пути - в трубе - происходит оплодотворение яйцеклетки - ее слияние со сперматозоидом. Яйцеклетка становится более тяжелой и медленнее добирается до полости матки. Нарушение ресничного аппарата из-за воспаления трубы, сужение трубы, нарушение согласованного мышечного сокращения приводит к тому, что яйцеклетка оседает в трубе, и развивается внематочная трубная беременность.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Труба состоит из четырех частей: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интрамуральная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(проходит в стенке матки), перешеек (самый узкий отрезок трубы рядом с маткой),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ампулярная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(наибольшая по протяжности извилистая часть трубы), абдоминальная (конечная) которая воронкой открывается в брюшную полость.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отличие от мужчин, у которых брюшная полость изолирована от внешней среды, у женщин брюшная полость соединяется с внешней средой. Таким образом, у женщин большая вероятность проникновения инфекции через половые органы в брюшную полость. Маточные трубы еще называют яйцеводами, поскольку по каналу трубы яйцеклетки передвигаются из брюшной полости в полость матки.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7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8640"/>
            <a:ext cx="8894763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6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464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Яичники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женские половые железы (парный орган). Располагаются они в отдельном углублении брюшины и прикрепляются к задней стенке брюшины широкой связкой. Размер яичника составляет 3 х 2 х 1 см, а весит он около 7 г. Основной слой яичника - корковое вещество, которое охватывает внутренний пласт - мозговое вещество. В корковом слое помещаются фолликулы, в которых имеются яйцеклетки. В мозговом слое, который состоит из более мягкой соединительной ткани, проходят многочисленные кровеносные и лимфатические сосуды, нервы. Яичники выполняют две функции: вырабатывают гормоны (самые главные из них —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эстрадиол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прогестерон) и продуцируют яйцеклетки.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studfile.net/html/46145/677/html_GiSS7lYcFR.ANw9/htmlconvd-Q7yp1H7x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7793" r="39375" b="15957"/>
          <a:stretch/>
        </p:blipFill>
        <p:spPr bwMode="auto">
          <a:xfrm>
            <a:off x="133350" y="404665"/>
            <a:ext cx="4203651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0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v/vP0jFrEfd8R3TBgWzoeJ15LXOiU4smcpC7HKSy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22"/>
            <a:ext cx="8760973" cy="65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1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Брюшина полости малого таза женщины</a:t>
            </a:r>
          </a:p>
          <a:p>
            <a:pPr algn="just"/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У женщин в полости малого таза париетальный листок брюшины, опустившись из полости живота по ее задней стенке, переходит через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linea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terminalis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покрывая мезо-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перитонеально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переднюю поверхность средней трети прямой кишки. Затем брюшина переходит на задний свод влагалища и, следуя вверх, покрывает заднюю поверхность матки, достигая ее дна. Здесь брюшина вновь опускается и покрывает переднюю поверхность тела матки, доходя до ее шейки. Перебрасываясь далее на заднюю поверхность мочевого пузыря, она следует кверху, достигает его верхушки, после чего переходит в париетальную брюшину, выстилающую внутреннюю поверхность передней стенки живота. Таким образом, по отношению к матке брюшина образует два углубления, расположенных во фронтальной плоскости: одно между прямой кишкой и маткой - прямокишечно-маточное углубление,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excavatio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rectouterina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и второе между маткой и мочевым пузырем -пузырно-маточное углубление,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excavatio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vesicouterina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 Первое углубление значительно глубже и ограничено по краям прямокишечно-маточными складками,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plicae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rectouterinae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в толще которых содержатся слаборазвитые одноименные мышцы, содержащие гладкие мышечные волокна. Второе углубление,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excavatio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vesicouterina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меньше первого, его глубина зависит от степени наполнения мочевого пузыря. Оба углубления, кроме матки, отделены одно от другого ее широкими связками,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ligg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lata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uteri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являющимися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дупликатурой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брюшины.</a:t>
            </a:r>
            <a:endParaRPr lang="ru-RU" sz="2000" b="0" i="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0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yslide.ru/documents_3/414ea760b668331a67c573d75dbf6243/img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/>
          <a:stretch/>
        </p:blipFill>
        <p:spPr bwMode="auto">
          <a:xfrm>
            <a:off x="154801" y="54448"/>
            <a:ext cx="8788259" cy="65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7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87" y="188640"/>
            <a:ext cx="8568952" cy="624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cap="all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Наружные  половые органы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 женщины составляют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2" tooltip="Преддверие влагалища"/>
              </a:rPr>
              <a:t>преддверие влагалища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и окружающие его структуры. Они имеют покровную (защитную) и сенсорную функции. Покровную функцию выполняют пары больших и малых половых губ, прикрывающих вход во влагалище и наружное отверстие мочеиспускательного канала. Сенсорная функция является главной для клитора.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Преддверие влагалища ограничено спереди и сверху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3" tooltip="Клитор"/>
              </a:rPr>
              <a:t>клитором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с передней спайкой малых половых губ, с боков внутренней поверхностью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4" tooltip="Малые половые губы"/>
              </a:rPr>
              <a:t>малых половых губ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а сзади и снизу — задней спайкой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5" tooltip="Большие половые губы"/>
              </a:rPr>
              <a:t>больших половых губ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 В преддверие влагалища над входом во влагалище и под клитором находится наружное отверстие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6" tooltip="Мочеиспускательный канал"/>
              </a:rPr>
              <a:t>женского мочеиспускательного канала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 Само наружное отверстие влагалища от рождения частично затянуто участком слизистой оболочки —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7" tooltip="Девственная плева"/>
              </a:rPr>
              <a:t>девственной плевой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 Она в норме изначально имеет одно или нескольких небольших отверстий для вывода наружу выделений — прежде всего менструальной крови, образующейся с периода полового созревания; обычно размер этих отверстий меньше ширины влагалища.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80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Репродукти́вная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си́стема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человека -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 tooltip="Органы человека"/>
              </a:rPr>
              <a:t>органов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 tooltip="Мужчина"/>
              </a:rPr>
              <a:t>мужского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4" tooltip="Женщина"/>
              </a:rPr>
              <a:t>женского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организмов, которые главным образом, обеспечивают воспроизводство людей (их репродукцию, получение потомства, продолжение рода).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Человек, как и другие высшие животные, имеет половое размножение, связанное с делением организмов на два пола — женский и мужской.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Проявлением такого деления служит наличие отличий строения тела и его физиологии у представителей противоположных полов — 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5" tooltip="Половой диморфизм"/>
              </a:rPr>
              <a:t>половой диморфизм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Эти различия определяются у организма его парой 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6" tooltip="Половые хромосомы"/>
              </a:rPr>
              <a:t>половых хромосом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В норме это XX у женщин и XY у мужчин. Половые хромосомы в зависимости от их сочетания и задают формирование организма из зародыша по мужскому или женскому типу.</a:t>
            </a:r>
          </a:p>
        </p:txBody>
      </p:sp>
    </p:spTree>
    <p:extLst>
      <p:ext uri="{BB962C8B-B14F-4D97-AF65-F5344CB8AC3E}">
        <p14:creationId xmlns:p14="http://schemas.microsoft.com/office/powerpoint/2010/main" val="178993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28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Половые губы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Вход во внутренние половые органы женщины прикрыт двумя парами складок кожи и слизистой оболочки, идущих по сторонам половой щели от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2" tooltip="Лобок"/>
              </a:rPr>
              <a:t>лобка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назад в сторону анального отверстия. Эти складки носят название половых губ. Внешние, более плотные из-за подкожного слоя жировой ткани, служат границами половой щели. Это </a:t>
            </a:r>
            <a:r>
              <a:rPr lang="ru-RU" sz="2000" b="1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3" tooltip="Большие половые губы"/>
              </a:rPr>
              <a:t>большие половые губы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 Внутри них находится пара более тонких складок слизистой оболочки — </a:t>
            </a:r>
            <a:r>
              <a:rPr lang="ru-RU" sz="2000" b="1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4" tooltip="Малые половые губы"/>
              </a:rPr>
              <a:t>малые половые губы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спереди сходящиеся у </a:t>
            </a:r>
            <a:r>
              <a:rPr lang="ru-RU" sz="2000" b="1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5" tooltip="Клитор"/>
              </a:rPr>
              <a:t>клитора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образуя его кожный покров —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6" tooltip="Крайняя плоть"/>
              </a:rPr>
              <a:t>крайнюю плоть клитора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Клитор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представляет собой обычно очень небольшое, но весьма чувствительное из-за большого количества нервных окончаний анатомическое образование из двух способных к кровенаполнению при половом возбуждении (эрекции) пещеристых тел. 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Сзади (ниже) клитора располагается наружное отверстие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7" tooltip="Уретра"/>
              </a:rPr>
              <a:t>мочеиспускательного канала (уретры)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 У женщин оно служит только для вывода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8" tooltip="Моча"/>
              </a:rPr>
              <a:t>мочи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из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9" tooltip="Мочевой пузырь"/>
              </a:rPr>
              <a:t>мочевого пузыря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тогда как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10" tooltip="Мочеиспускательный канал"/>
              </a:rPr>
              <a:t>мужской мочеиспускательный канал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служит и для выделения семенной жидкости.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Большие половые губы выполняют функцию защиты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11" tooltip="Влагалище"/>
              </a:rPr>
              <a:t>влагалища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женщины от попадания в него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12" tooltip="Микроб"/>
              </a:rPr>
              <a:t>микробов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и инородных тел.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Большие половые губы обильно снабжены сальными железами и окаймляют отверстие мочеиспускательного канала (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7" tooltip="Уретра"/>
              </a:rPr>
              <a:t>уретры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) и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13" tooltip="Преддверие влагалища"/>
              </a:rPr>
              <a:t>преддверие влагалища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сзади которого они срастаются. В нижней трети больших половых губ расположены так называемые </a:t>
            </a:r>
            <a:r>
              <a:rPr lang="ru-RU" sz="2000" u="none" strike="noStrike" dirty="0" err="1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14" tooltip="Бартолиновы железы"/>
              </a:rPr>
              <a:t>бартолиновы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14" tooltip="Бартолиновы железы"/>
              </a:rPr>
              <a:t> железы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8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алые половые губ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0" t="3183" r="9703" b="3649"/>
          <a:stretch/>
        </p:blipFill>
        <p:spPr bwMode="auto">
          <a:xfrm>
            <a:off x="971600" y="104775"/>
            <a:ext cx="7134175" cy="6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3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628800"/>
            <a:ext cx="4329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 мужскую систему репродукции возложены три главные задачи:</a:t>
            </a:r>
          </a:p>
          <a:p>
            <a:endParaRPr lang="ru-RU" sz="2000" b="0" i="0" dirty="0" smtClean="0">
              <a:solidFill>
                <a:srgbClr val="333333"/>
              </a:solidFill>
              <a:effectLst/>
              <a:latin typeface="Open Sans"/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в семенниках (семенных канальцах) сперматозоидов. В процессе одного семяизвержения выходит 30-500 млн. спермиев.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Эвакуация семенной жидкости из мужских половых органов и ее доставка в женские.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Синтез основного андрогена (группа стероидных половых гормонов мужчин) – тестостерона.</a:t>
            </a:r>
            <a:endParaRPr lang="ru-RU" sz="20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cap="all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мужские половые органы</a:t>
            </a:r>
            <a:endParaRPr lang="ru-RU" sz="2800" b="1" i="0" cap="all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foxford.ru/uploads/tinymce_image/image/27705/%D0%BC%D1%83%D0%B6_%D0%BF%D0%BE%D0%BB_%D1%81%D0%B8%D1%81%D1%8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8" y="1613942"/>
            <a:ext cx="37769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наружных репродуктивных органов мужчины включает</a:t>
            </a:r>
            <a:r>
              <a:rPr lang="ru-RU" sz="1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половой член и мошонку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900igr.net/up/datas/182738/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/>
          <a:stretch/>
        </p:blipFill>
        <p:spPr bwMode="auto">
          <a:xfrm>
            <a:off x="0" y="1495425"/>
            <a:ext cx="9108504" cy="53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04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натомия: Оболочки яичка и семенного канат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/>
          <a:stretch/>
        </p:blipFill>
        <p:spPr bwMode="auto">
          <a:xfrm>
            <a:off x="275895" y="116632"/>
            <a:ext cx="8757026" cy="67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48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88640"/>
            <a:ext cx="496855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cap="all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Яички (</a:t>
            </a:r>
            <a:r>
              <a:rPr lang="ru-RU" sz="2400" b="1" i="0" cap="all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тестикулы</a:t>
            </a:r>
            <a:r>
              <a:rPr lang="ru-RU" sz="2400" b="1" i="0" cap="all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Парные мужские половые железы. Расположены в мошонке.</a:t>
            </a:r>
          </a:p>
          <a:p>
            <a:pPr algn="just"/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Строение:</a:t>
            </a:r>
          </a:p>
          <a:p>
            <a:pPr algn="just">
              <a:buFont typeface="Arial"/>
              <a:buChar char="•"/>
            </a:pP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фиброзная наружная оболочка (защитная функция);</a:t>
            </a:r>
          </a:p>
          <a:p>
            <a:pPr algn="just">
              <a:buFont typeface="Arial"/>
              <a:buChar char="•"/>
            </a:pP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внутренняя паренхима состоит из извитых семенных канальцев.</a:t>
            </a:r>
          </a:p>
          <a:p>
            <a:pPr algn="just"/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У половозрелого мужчины стенки извитых семенных канальцев яичка выстланы слоем </a:t>
            </a:r>
            <a:r>
              <a:rPr lang="ru-RU" sz="2000" b="0" i="0" dirty="0" err="1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сперматогенного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 эпителия, состоящего из </a:t>
            </a:r>
            <a:r>
              <a:rPr lang="ru-RU" sz="2000" b="0" i="0" dirty="0" err="1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сперматогенных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  клеток (</a:t>
            </a:r>
            <a:r>
              <a:rPr lang="ru-RU" sz="2000" b="0" i="0" dirty="0" err="1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сперматогенная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just"/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функция) и  </a:t>
            </a:r>
            <a:r>
              <a:rPr lang="ru-RU" sz="2000" b="1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поддерживающих клеток - клеток </a:t>
            </a:r>
            <a:r>
              <a:rPr lang="ru-RU" sz="2000" b="1" i="0" dirty="0" err="1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Сертоли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 (защитная (</a:t>
            </a:r>
            <a:r>
              <a:rPr lang="ru-RU" sz="2000" b="1" i="0" dirty="0" err="1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гематотестикулярный</a:t>
            </a:r>
            <a:r>
              <a:rPr lang="ru-RU" sz="2000" b="1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 барьер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), питательная и транспортная функция). </a:t>
            </a:r>
          </a:p>
          <a:p>
            <a:pPr algn="just"/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извитыми семенными канальцами расположены клетки </a:t>
            </a:r>
            <a:r>
              <a:rPr lang="ru-RU" sz="2000" b="0" i="0" dirty="0" err="1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Ляйдига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, синтезирующие основной мужской половой гормон — </a:t>
            </a:r>
            <a:r>
              <a:rPr lang="ru-RU" sz="2000" b="1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тестостерон</a:t>
            </a:r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 algn="just"/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К семенникам прикреплены поднимающие их мышцы (функция: терморегуляция)</a:t>
            </a:r>
          </a:p>
          <a:p>
            <a:pPr algn="just">
              <a:buFont typeface="Arial"/>
              <a:buChar char="•"/>
            </a:pPr>
            <a:endParaRPr lang="ru-RU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foxford.ru/uploads/tinymce_image/image/27631/%D1%8F%D0%B8%D1%87%D0%BA%D0%B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3" y="404664"/>
            <a:ext cx="3805064" cy="4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68" y="4564137"/>
            <a:ext cx="3835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Circe"/>
              </a:rPr>
              <a:t>1 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— семявыносящий проток;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 — выносящие канальцы яичка;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3 — проток придатка;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4 — средостение яичка;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5 — сеть яичка;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6 — прямые семенные канальцы;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7 — извитые канальцы;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8 — долька яичка;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9 — сообщения между семенными канальцами соседних долек;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10 — белочная оболочка;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11 — долька придатка яичка </a:t>
            </a:r>
            <a:endParaRPr lang="ru-RU" sz="12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s/182738/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/>
          <a:stretch/>
        </p:blipFill>
        <p:spPr bwMode="auto">
          <a:xfrm>
            <a:off x="31278" y="790575"/>
            <a:ext cx="9112722" cy="60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0802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придаток яичка</a:t>
            </a:r>
          </a:p>
        </p:txBody>
      </p:sp>
    </p:spTree>
    <p:extLst>
      <p:ext uri="{BB962C8B-B14F-4D97-AF65-F5344CB8AC3E}">
        <p14:creationId xmlns:p14="http://schemas.microsoft.com/office/powerpoint/2010/main" val="4047240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lide-share.ru/slide/20839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2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980728"/>
            <a:ext cx="4104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Парные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органы: клубочки сильно извитой трубочки (длина трубочки до 15 см).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Оболочки пузырька: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слизистая оболочка образует многочисленные складки. Ее клетки секретируют в просвет пузырьков густой секрет желтоватого цвета, который является компонентом спермы. В состав секрета входят фруктоза и глобулины.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мышечная оболочка хорошо развита;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соединительнотканная (адвентициальная) оболочка богата эластическими волокнами.</a:t>
            </a:r>
          </a:p>
        </p:txBody>
      </p:sp>
      <p:pic>
        <p:nvPicPr>
          <p:cNvPr id="15362" name="Picture 2" descr="https://mypresentation.ru/documents_6/5f0da3f2204c3f13f007fbd20924443c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1"/>
          <a:stretch/>
        </p:blipFill>
        <p:spPr bwMode="auto">
          <a:xfrm>
            <a:off x="228600" y="803344"/>
            <a:ext cx="4296115" cy="52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49731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cap="all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Семенные пузырьки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553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886" y="769938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Непарный железисто-мышечный орган (2х3 см, вес 20 г), расположенный под мочевым пузырем. По форме напоминает каштан.</a:t>
            </a:r>
          </a:p>
          <a:p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простату проходит начальный отдел мочеиспускательного канала и семявыбрасывающие протоки. </a:t>
            </a:r>
          </a:p>
          <a:p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Простата состоит из железистой паренхимы и гладкой мышечной ткани.</a:t>
            </a:r>
          </a:p>
          <a:p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Гладкая мышечная ткань простаты вместе с тканью мочевого пузыря образует внутренний (непроизвольный) сфинктер мочеиспускательного канала. Сокращение мышечных клеток в момент эякуляции способствует выбрасыванию секрета простаты.</a:t>
            </a:r>
          </a:p>
          <a:p>
            <a:pPr>
              <a:buFont typeface="Arial"/>
              <a:buChar char="•"/>
            </a:pPr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На секрецию простатических желез влияют андрогены, синтезируемые семенниками. </a:t>
            </a:r>
          </a:p>
          <a:p>
            <a:pPr>
              <a:buFont typeface="Arial"/>
              <a:buChar char="•"/>
            </a:pPr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Эндокринная функция: секреция простагландинов (физиологически активные вещества с широким спектром действия);</a:t>
            </a:r>
          </a:p>
          <a:p>
            <a:pPr>
              <a:buFont typeface="Arial"/>
              <a:buChar char="•"/>
            </a:pPr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стимуляция подвижности сперматозоидов;</a:t>
            </a:r>
          </a:p>
          <a:p>
            <a:pPr>
              <a:buFont typeface="Arial"/>
              <a:buChar char="•"/>
            </a:pPr>
            <a:r>
              <a:rPr lang="ru-RU" sz="16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регуляция секреторной активности семенников</a:t>
            </a:r>
          </a:p>
          <a:p>
            <a:r>
              <a:rPr lang="ru-RU" sz="2000" b="0" i="0" dirty="0" smtClean="0"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0" i="0" dirty="0">
              <a:solidFill>
                <a:srgbClr val="40404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494" y="22687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Предстательная железа</a:t>
            </a:r>
          </a:p>
        </p:txBody>
      </p:sp>
      <p:pic>
        <p:nvPicPr>
          <p:cNvPr id="16386" name="Picture 2" descr="https://prostamed.ru/wp-content/uploads/2017/12/hgfhgggftt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1510" r="2374"/>
          <a:stretch/>
        </p:blipFill>
        <p:spPr bwMode="auto">
          <a:xfrm>
            <a:off x="323528" y="1484784"/>
            <a:ext cx="3910211" cy="47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1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85" y="188640"/>
            <a:ext cx="8640960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1600" b="1" cap="all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Сходства и различия мужской и женской репродуктивных систем</a:t>
            </a:r>
            <a:endParaRPr lang="ru-RU" sz="2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endParaRPr lang="ru-RU" sz="20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Сходства</a:t>
            </a:r>
            <a:endParaRPr lang="ru-RU" sz="20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И мужчины и женщины обладают внутренними и наружными половыми органами. Оба пола обладают из числа внутренних репродуктивных органов половыми железами (соответственно, яичками или яичниками), которые имеют функции как внешней, так и внутренней секреции. Во внешнюю среду они после своего созревания выделяют генетический материал — половые клетки (сперматозоиды или яйцеклетки), а в кровоток своего организма —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2" tooltip="Половые гормоны"/>
              </a:rPr>
              <a:t>половые гормоны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которые определяют ряд особенностей его строения и функционирования. Оба вида половых желёз производят, хотя и разных соотношениях, как мужские, так и женские гормоны, что в случаях нарушения их соотношения может приводить к изменениям соотношения жировой и мышечной массы, типа фигуры, роста волос на теле, развития грудных желез и других наружных половых органов по нехарактерному для данного пола типу. И тот и другой род половых желез снабжён выводными протоками.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148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8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05" y="188640"/>
            <a:ext cx="8856984" cy="588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Различия</a:t>
            </a:r>
            <a:endParaRPr lang="ru-RU" sz="2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Наряду со структурными (морфологическими) сходствами есть и существенные отличия, определяемые различием в функциях и ярко выраженные внешне, анатомически и физиологически. Так, в норме у мужчин остаются неразвитыми грудные железы, так как они не предназначены для активного функционирования — выработки молока.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2" tooltip="Мужской половой член"/>
              </a:rPr>
              <a:t>Мужской половой член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(пенис), напротив, достигает обычно намного больших размеров, чем его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3" tooltip="Гомология (биология)"/>
              </a:rPr>
              <a:t>гомолог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4" tooltip="Клитор"/>
              </a:rPr>
              <a:t>клитор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Плод развивается в организме матери, и женская репродуктивная система для этого имеет 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5" tooltip="Матка женщины"/>
              </a:rPr>
              <a:t>матку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соединённую с внешней средой трубчатым образованием — </a:t>
            </a: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6" tooltip="Влагалище женщины"/>
              </a:rPr>
              <a:t>влагалищем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, через которое для оплодотворения яйцеклеток внутрь попадают сперматозоиды, а после периода внутриутробного развития через него ребёнок рождается на свет. 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7" tooltip="Яички"/>
              </a:rPr>
              <a:t>Мужские половые железы, яички</a:t>
            </a:r>
            <a:r>
              <a:rPr lang="ru-RU" sz="20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 в раннем детском возрасте в норме спускаются из полости малого таза в мошонку, а яичники остаются в полости малого таза.</a:t>
            </a:r>
            <a:endParaRPr lang="ru-RU" sz="20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6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4444"/>
            <a:ext cx="8784976" cy="558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228975" algn="l"/>
              </a:tabLst>
            </a:pPr>
            <a:r>
              <a:rPr lang="ru-RU" sz="26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Достигшая половой зрелости женская репродуктивная система имеет ежемесячные репродуктивные фазы функционирования, связанные с созреванием яйцеклеток и их высвобождением </a:t>
            </a:r>
            <a:r>
              <a:rPr lang="ru-RU" sz="26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600" b="1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2" tooltip="Овуляция"/>
              </a:rPr>
              <a:t>овуляция</a:t>
            </a:r>
            <a:r>
              <a:rPr lang="ru-RU" sz="26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) для подготовки к </a:t>
            </a:r>
            <a:r>
              <a:rPr lang="ru-RU" sz="2600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3" tooltip="Половой процесс"/>
              </a:rPr>
              <a:t>оплодотворению</a:t>
            </a:r>
            <a:r>
              <a:rPr lang="ru-RU" sz="26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 Если оплодотворения не происходит, организм женщины ежемесячно освобождается от внутреннего слоя оболочки матки, что образует кровянистые выделения во внешнюю среду через влагалище — </a:t>
            </a:r>
            <a:r>
              <a:rPr lang="ru-RU" sz="2600" b="1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4" tooltip="Менструация"/>
              </a:rPr>
              <a:t>менструации</a:t>
            </a:r>
            <a:r>
              <a:rPr lang="ru-RU" sz="26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6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 Чередование у женщин овуляции и менструаций образует </a:t>
            </a:r>
            <a:r>
              <a:rPr lang="ru-RU" sz="2600" b="1" u="none" strike="noStrike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  <a:hlinkClick r:id="rId5" tooltip="Менструальный цикл"/>
              </a:rPr>
              <a:t>менструальный цикл</a:t>
            </a:r>
            <a:r>
              <a:rPr lang="ru-RU" sz="26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600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 Такого рода выраженными циклами мужская репродуктивная система не обладает.</a:t>
            </a:r>
            <a:endParaRPr lang="ru-RU" sz="2600" dirty="0">
              <a:solidFill>
                <a:srgbClr val="0000C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643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93651"/>
            <a:ext cx="892899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cap="all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женских половых органов</a:t>
            </a:r>
          </a:p>
          <a:p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женских половых органов различают внешние и внутренние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Внутренние женские половые органы: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Влагалище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Яичники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Маточные трубы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Придатки яичников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Матка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Брюшина полости малого таза женщины</a:t>
            </a: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Наружные женские половые органы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Лобок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Большие половые губы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Малые половые губы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Промежность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Клитор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Преддверье влагалища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Луковица преддверия</a:t>
            </a:r>
          </a:p>
          <a:p>
            <a:pPr>
              <a:buFont typeface="Arial"/>
              <a:buChar char="•"/>
            </a:pP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Мучеиспускательный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канал (уретра)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Большие железы преддверия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Девственная плева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s"/>
            </a:endParaRPr>
          </a:p>
        </p:txBody>
      </p:sp>
    </p:spTree>
    <p:extLst>
      <p:ext uri="{BB962C8B-B14F-4D97-AF65-F5344CB8AC3E}">
        <p14:creationId xmlns:p14="http://schemas.microsoft.com/office/powerpoint/2010/main" val="71532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5913"/>
            <a:ext cx="8712968" cy="612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Влагалище </a:t>
            </a:r>
            <a:r>
              <a:rPr lang="ru-RU" sz="24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vagina</a:t>
            </a:r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 мышечная трубка,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длиной от 7-8 до 9-10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которая идёт от матки и имеет выход наружу в </a:t>
            </a:r>
            <a:r>
              <a:rPr lang="ru-RU" sz="2400" u="none" strike="noStrike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 tooltip="Преддверие влагалища"/>
              </a:rPr>
              <a:t>преддверие влагалища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Он прикрепляется к месту перехода шейки матки в ее тело. Здесь шейка матки выступает в просвет влагалища (влагалищная часть шейки матки). В месте прикрепления влагалища к шейке матки получаются свод: передний, задний, левый и правый. Наименее глубокий - передний свод, наиболее глубокой - задней.</a:t>
            </a:r>
            <a:endParaRPr lang="ru-RU" sz="2400" dirty="0" smtClean="0">
              <a:solidFill>
                <a:srgbClr val="0000CC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Влагалище является приёмником мужского </a:t>
            </a:r>
            <a:r>
              <a:rPr lang="ru-RU" sz="2400" dirty="0" err="1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копулятивного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органа во время совершения </a:t>
            </a:r>
            <a:r>
              <a:rPr lang="ru-RU" sz="2400" u="none" strike="noStrike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Половой акт"/>
              </a:rPr>
              <a:t>полового акта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приёмником семени во время полового акта, а также является родовым каналом, по которому выходит плод после завершения своего внутриутробного развития в матке.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os"/>
            </a:endParaRPr>
          </a:p>
        </p:txBody>
      </p:sp>
    </p:spTree>
    <p:extLst>
      <p:ext uri="{BB962C8B-B14F-4D97-AF65-F5344CB8AC3E}">
        <p14:creationId xmlns:p14="http://schemas.microsoft.com/office/powerpoint/2010/main" val="57450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teranrostovdon.ru/800/600/https/eco-molodost.ru/wp-content/uploads/2018/05/stroenie-organov-malogo-taza-zhenshh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8"/>
          <a:stretch/>
        </p:blipFill>
        <p:spPr bwMode="auto">
          <a:xfrm>
            <a:off x="539552" y="104775"/>
            <a:ext cx="8238829" cy="64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4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cap="all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Матка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представляет собой непарный женский половой орган, преимущественно состоящий из разнонаправленных гладких мышечных волокон, снаружи покрытый видоизмененной брюшиной (периметрием), а изнутри выстланный слизистой оболочной (эндометрием). Взрослая матка нерожавшей женщины имеет грушевидную форму и приплюснута в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передне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-заднем направлении. Анатомически выделяют три части: </a:t>
            </a:r>
          </a:p>
          <a:p>
            <a:pPr algn="just"/>
            <a:r>
              <a:rPr lang="ru-RU" sz="20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Дно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– верхняя порция, располагающаяся над линией входа маточных труб в полость матки. </a:t>
            </a:r>
          </a:p>
          <a:p>
            <a:pPr algn="just"/>
            <a:r>
              <a:rPr lang="ru-RU" sz="20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– имеет треугольную форму. Широкая часть тела направлена вверх, в сторону брюшной полости. </a:t>
            </a:r>
          </a:p>
          <a:p>
            <a:pPr algn="just"/>
            <a:r>
              <a:rPr lang="ru-RU" sz="2000" b="1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Шейка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– непосредственное продолжение тела матки. В шейке различают два отдела: </a:t>
            </a:r>
          </a:p>
          <a:p>
            <a:pPr indent="361950" algn="just"/>
            <a:r>
              <a:rPr lang="ru-RU" sz="2000" b="1" i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Влагалищный отдел (</a:t>
            </a:r>
            <a:r>
              <a:rPr lang="ru-RU" sz="2000" b="1" i="1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экзоцервикс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), выстланный многослойным плоским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неороговевающим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эпителием. </a:t>
            </a:r>
          </a:p>
          <a:p>
            <a:pPr indent="361950" algn="just"/>
            <a:r>
              <a:rPr lang="ru-RU" sz="2000" b="1" i="1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Надвлагалищный</a:t>
            </a:r>
            <a:r>
              <a:rPr lang="ru-RU" sz="2000" b="1" i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участок (</a:t>
            </a:r>
            <a:r>
              <a:rPr lang="ru-RU" sz="2000" b="1" i="1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эндоцервикс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канал шейки матки, цервикальный канал), состоящий по большей части из гладкомышечных волокон, по кругу охватывающих шейку матки, с включениями волокон коллагена и эластина. </a:t>
            </a:r>
            <a:r>
              <a:rPr lang="ru-RU" sz="2000" b="0" i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Эндоцервикс</a:t>
            </a:r>
            <a:r>
              <a:rPr lang="ru-RU" sz="2000" b="0" i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выстлан однослойным цилиндрическим эпителием.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63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1161</Words>
  <Application>Microsoft Office PowerPoint</Application>
  <PresentationFormat>Экран (4:3)</PresentationFormat>
  <Paragraphs>104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Функциональная анатомия репродуктивной системы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анатомия репродуктивной системы человека.</dc:title>
  <dc:creator>Баговдин</dc:creator>
  <cp:lastModifiedBy>Баговдин</cp:lastModifiedBy>
  <cp:revision>17</cp:revision>
  <dcterms:created xsi:type="dcterms:W3CDTF">2020-04-05T16:12:38Z</dcterms:created>
  <dcterms:modified xsi:type="dcterms:W3CDTF">2020-04-05T19:34:58Z</dcterms:modified>
</cp:coreProperties>
</file>