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62" r:id="rId4"/>
    <p:sldId id="269" r:id="rId5"/>
    <p:sldId id="281" r:id="rId6"/>
    <p:sldId id="263" r:id="rId7"/>
    <p:sldId id="264" r:id="rId8"/>
    <p:sldId id="258" r:id="rId9"/>
    <p:sldId id="283" r:id="rId10"/>
    <p:sldId id="280" r:id="rId11"/>
    <p:sldId id="265" r:id="rId12"/>
    <p:sldId id="271" r:id="rId13"/>
    <p:sldId id="270" r:id="rId14"/>
    <p:sldId id="272" r:id="rId15"/>
    <p:sldId id="267" r:id="rId16"/>
    <p:sldId id="273" r:id="rId17"/>
    <p:sldId id="268" r:id="rId18"/>
    <p:sldId id="277" r:id="rId19"/>
    <p:sldId id="274" r:id="rId20"/>
    <p:sldId id="275" r:id="rId21"/>
    <p:sldId id="276" r:id="rId22"/>
    <p:sldId id="266" r:id="rId23"/>
    <p:sldId id="278" r:id="rId24"/>
    <p:sldId id="279" r:id="rId25"/>
    <p:sldId id="259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94660"/>
  </p:normalViewPr>
  <p:slideViewPr>
    <p:cSldViewPr>
      <p:cViewPr varScale="1">
        <p:scale>
          <a:sx n="107" d="100"/>
          <a:sy n="107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tint val="66000"/>
                <a:satMod val="1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84000">
              <a:schemeClr val="accent6">
                <a:lumMod val="40000"/>
                <a:lumOff val="60000"/>
                <a:alpha val="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63A8-66FE-4589-A51A-F46487DBE484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D319-5E15-4E18-AC5C-B606C91A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tint val="66000"/>
                <a:satMod val="1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84000">
              <a:schemeClr val="accent6">
                <a:lumMod val="40000"/>
                <a:lumOff val="60000"/>
                <a:alpha val="3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Маркетинговая система стоматологической организации. Правовые аспекты маркетинга в стоматологии</a:t>
            </a:r>
          </a:p>
        </p:txBody>
      </p:sp>
      <p:pic>
        <p:nvPicPr>
          <p:cNvPr id="4098" name="Picture 2" descr="http://ortonova.com/images/foto_servici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652" y="3929066"/>
            <a:ext cx="4412852" cy="2614615"/>
          </a:xfrm>
          <a:prstGeom prst="rect">
            <a:avLst/>
          </a:prstGeom>
          <a:noFill/>
        </p:spPr>
      </p:pic>
      <p:pic>
        <p:nvPicPr>
          <p:cNvPr id="167938" name="Picture 2" descr="http://strochka.org/images/stories/zu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4780043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Georgia" pitchFamily="18" charset="0"/>
                <a:cs typeface="Arial" charset="0"/>
              </a:rPr>
              <a:t>Внутренний маркетинг удерживает пациента в клинике за счет создания реального </a:t>
            </a:r>
            <a:r>
              <a:rPr lang="ru-RU" sz="2400" b="1" i="1" u="sng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качества услуг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, </a:t>
            </a:r>
            <a:r>
              <a:rPr lang="ru-RU" sz="2400" b="1" i="1" dirty="0" smtClean="0">
                <a:latin typeface="Georgia" pitchFamily="18" charset="0"/>
                <a:cs typeface="Arial" charset="0"/>
              </a:rPr>
              <a:t>соответствующего потребностям пациента, </a:t>
            </a:r>
          </a:p>
        </p:txBody>
      </p:sp>
      <p:pic>
        <p:nvPicPr>
          <p:cNvPr id="35842" name="Picture 2" descr="http://h0.img.mediacache.rugion.ru/_i/photos/16/27/39/1627395_1291892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6096000" cy="4067175"/>
          </a:xfrm>
          <a:prstGeom prst="rect">
            <a:avLst/>
          </a:prstGeom>
          <a:noFill/>
        </p:spPr>
      </p:pic>
      <p:pic>
        <p:nvPicPr>
          <p:cNvPr id="35844" name="Picture 4" descr="http://sdeals.machteamsoft.ro/landingpage/stomatolog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24247"/>
            <a:ext cx="5000628" cy="33337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- Регистратура (reception); </a:t>
            </a:r>
            <a:r>
              <a:rPr lang="ru-RU" sz="24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 pitchFamily="18" charset="0"/>
              </a:rPr>
              <a:t>(начало внутреннего маркетинга)</a:t>
            </a:r>
            <a:endParaRPr lang="ru-RU" sz="24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8194" name="Picture 2" descr="http://chel.luxe-design.ru/IMAGES/2010-05-26/3212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90600"/>
            <a:ext cx="733425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Встреча, знакомство;</a:t>
            </a:r>
            <a:br>
              <a:rPr lang="ru-RU" sz="32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32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Публичность или анонимность;</a:t>
            </a:r>
            <a:endParaRPr lang="ru-RU" sz="3200" b="1" dirty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0" name="Picture 4" descr="http://public.super-job.ru/images/resume_fotos/455/67/6645567.large_8e7eb53a0a9997512357dad7302173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357686" cy="3171427"/>
          </a:xfrm>
          <a:prstGeom prst="rect">
            <a:avLst/>
          </a:prstGeom>
          <a:noFill/>
        </p:spPr>
      </p:pic>
      <p:pic>
        <p:nvPicPr>
          <p:cNvPr id="14338" name="Picture 2" descr="http://www.glaza63.ru/sites/default/files/images/info/Recep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6175" y="3643314"/>
            <a:ext cx="5457825" cy="29527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-toto.ru/img/service/01/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5439757" cy="40814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292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- Интерьер;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0"/>
            <a:ext cx="6429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Имидж стоматологического учреждения: вывеска, внешний и внутренний дизайн </a:t>
            </a:r>
            <a:endParaRPr lang="ru-RU" sz="2400" b="1" dirty="0"/>
          </a:p>
        </p:txBody>
      </p:sp>
      <p:pic>
        <p:nvPicPr>
          <p:cNvPr id="13316" name="Picture 4" descr="http://tsivin.narod.ru/content/interior/image_2012/stomatolog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38" y="4000504"/>
            <a:ext cx="5079993" cy="2857496"/>
          </a:xfrm>
          <a:prstGeom prst="rect">
            <a:avLst/>
          </a:prstGeom>
          <a:noFill/>
        </p:spPr>
      </p:pic>
      <p:pic>
        <p:nvPicPr>
          <p:cNvPr id="13318" name="Picture 6" descr="http://cdn.blog.benetton.com/peru/files/2011/10/Full-color-interior-design-at-Implantlogyca-Dental-Office-Interio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71546"/>
            <a:ext cx="6286500" cy="4714876"/>
          </a:xfrm>
          <a:prstGeom prst="rect">
            <a:avLst/>
          </a:prstGeom>
          <a:noFill/>
        </p:spPr>
      </p:pic>
      <p:pic>
        <p:nvPicPr>
          <p:cNvPr id="13320" name="Picture 8" descr="http://architector.ua/images/articles/AlexA/pic_big/pic_13383706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251" y="785794"/>
            <a:ext cx="8416919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"/>
            <a:ext cx="842968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- Оформление документации;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http://st.biglion.ru/cfs1/company_photo/2a/04/2a04b1223d1a297fb19c7fe63f6aeb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22" y="620688"/>
            <a:ext cx="5575649" cy="3714776"/>
          </a:xfrm>
          <a:prstGeom prst="rect">
            <a:avLst/>
          </a:prstGeom>
          <a:noFill/>
        </p:spPr>
      </p:pic>
      <p:pic>
        <p:nvPicPr>
          <p:cNvPr id="27652" name="Picture 4" descr="http://www.skidkaest.ru/upload/images/offers/9kbM3CCtXT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095750" cy="3209925"/>
          </a:xfrm>
          <a:prstGeom prst="rect">
            <a:avLst/>
          </a:prstGeom>
          <a:noFill/>
        </p:spPr>
      </p:pic>
      <p:pic>
        <p:nvPicPr>
          <p:cNvPr id="27654" name="Picture 6" descr="http://www.blogdelbebe.com/imagenesWeb/internas/peditra-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2643182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3090" y="895880"/>
            <a:ext cx="2987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- Коллектив;</a:t>
            </a:r>
            <a:endParaRPr lang="ru-RU" sz="32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6146" name="Picture 2" descr="Коллектив стоматологического медицинского центра «Олет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928934"/>
            <a:ext cx="5299384" cy="3643338"/>
          </a:xfrm>
          <a:prstGeom prst="rect">
            <a:avLst/>
          </a:prstGeom>
          <a:noFill/>
        </p:spPr>
      </p:pic>
      <p:pic>
        <p:nvPicPr>
          <p:cNvPr id="11266" name="Picture 2" descr="http://www.tula.rodgor.ru/art_images/896/stomatolog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4019550" cy="2676525"/>
          </a:xfrm>
          <a:prstGeom prst="rect">
            <a:avLst/>
          </a:prstGeom>
          <a:noFill/>
        </p:spPr>
      </p:pic>
      <p:pic>
        <p:nvPicPr>
          <p:cNvPr id="11268" name="Picture 4" descr="http://www.optimatis.ru/gallery_images/image_1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28"/>
            <a:ext cx="3214678" cy="24110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24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- Психологический комфорт;</a:t>
            </a:r>
            <a:endParaRPr lang="ru-RU" sz="24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28674" name="Picture 2" descr="http://www.v-seti.kz/uploads/posts/2011-12/1322736437_vra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59" y="3528992"/>
            <a:ext cx="4786345" cy="3268724"/>
          </a:xfrm>
          <a:prstGeom prst="rect">
            <a:avLst/>
          </a:prstGeom>
          <a:noFill/>
        </p:spPr>
      </p:pic>
      <p:pic>
        <p:nvPicPr>
          <p:cNvPr id="28676" name="Picture 4" descr="http://pro-ortho.lookmart.ru/system/images/product/000/297/451_zo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533900" cy="302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882" y="908720"/>
            <a:ext cx="40900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Стоматолог, который не применяет </a:t>
            </a:r>
            <a:r>
              <a:rPr lang="ru-RU" sz="2000" b="1" dirty="0"/>
              <a:t>индивидуальный </a:t>
            </a:r>
            <a:r>
              <a:rPr lang="ru-RU" sz="2000" b="1" dirty="0" smtClean="0"/>
              <a:t>психологический </a:t>
            </a:r>
            <a:r>
              <a:rPr lang="ru-RU" sz="2000" b="1" dirty="0"/>
              <a:t>подход к каждому конкретному </a:t>
            </a:r>
            <a:r>
              <a:rPr lang="ru-RU" sz="2000" b="1" dirty="0" smtClean="0"/>
              <a:t>пациенту не </a:t>
            </a:r>
            <a:r>
              <a:rPr lang="ru-RU" sz="2000" b="1" dirty="0"/>
              <a:t>может рассчитывать на успех в своей работе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случае, когда врач проявляет должное уважение и принимает во внимание все личностные особенности пациента, у него возникает доверие к доктору, формируется </a:t>
            </a:r>
            <a:r>
              <a:rPr lang="ru-RU" sz="2000" b="1" dirty="0" smtClean="0"/>
              <a:t>положительная </a:t>
            </a:r>
            <a:r>
              <a:rPr lang="ru-RU" sz="2000" b="1" dirty="0"/>
              <a:t>мотивация к продолжению лечения и выполнению всех врачебных рекомендаций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 -Диагностика;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</a:b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5" name="Picture 2" descr="http://www.beatawojas.pl/images/photos/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4876800" cy="3248025"/>
          </a:xfrm>
          <a:prstGeom prst="rect">
            <a:avLst/>
          </a:prstGeom>
          <a:noFill/>
        </p:spPr>
      </p:pic>
      <p:pic>
        <p:nvPicPr>
          <p:cNvPr id="5126" name="Picture 6" descr="цены на стоматологические услу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3143248" cy="3143248"/>
          </a:xfrm>
          <a:prstGeom prst="rect">
            <a:avLst/>
          </a:prstGeom>
          <a:noFill/>
        </p:spPr>
      </p:pic>
      <p:pic>
        <p:nvPicPr>
          <p:cNvPr id="5128" name="Picture 8" descr="Любые стоматологические услуги в течение года в медицинском центре Альтернатива: чистка, лечение, отбеливание зубов и многое другое со скидкой до 85%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5467350" cy="2800350"/>
          </a:xfrm>
          <a:prstGeom prst="rect">
            <a:avLst/>
          </a:prstGeom>
          <a:noFill/>
        </p:spPr>
      </p:pic>
      <p:pic>
        <p:nvPicPr>
          <p:cNvPr id="5130" name="Picture 10" descr="http://skidki.newsproject.ru/resources/images/content/2012/07/18/protezirovanie_1_ili_2_zubov_v_klinike_dent_siti.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3" y="1071546"/>
            <a:ext cx="2812871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691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-План лечения;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2" name="Picture 4" descr="http://ultra-studio.kz/wp-content/uploads/2012/09/1276008183_bxp56278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343400" cy="5867400"/>
          </a:xfrm>
          <a:prstGeom prst="rect">
            <a:avLst/>
          </a:prstGeom>
          <a:noFill/>
        </p:spPr>
      </p:pic>
      <p:pic>
        <p:nvPicPr>
          <p:cNvPr id="8194" name="Picture 2" descr="http://dentalworld.ru/images/DSC_3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5823" y="0"/>
            <a:ext cx="5018177" cy="3995724"/>
          </a:xfrm>
          <a:prstGeom prst="rect">
            <a:avLst/>
          </a:prstGeom>
          <a:noFill/>
        </p:spPr>
      </p:pic>
      <p:pic>
        <p:nvPicPr>
          <p:cNvPr id="8196" name="Picture 4" descr="http://stomexpert.ru/wp-content/uploads/2012/10/%D1%88%D0%B8%D0%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7191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-«Незнакомые» технологии;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9698" name="Picture 2" descr="http://www.rdent.ru/wp-content/uploads/System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861" y="3786190"/>
            <a:ext cx="5548139" cy="3071810"/>
          </a:xfrm>
          <a:prstGeom prst="rect">
            <a:avLst/>
          </a:prstGeom>
          <a:noFill/>
        </p:spPr>
      </p:pic>
      <p:pic>
        <p:nvPicPr>
          <p:cNvPr id="29700" name="Picture 4" descr="http://www.laser--dentist.com/wp-content/uploads/2011/11/Laser-Dentist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7"/>
            <a:ext cx="4091449" cy="3000396"/>
          </a:xfrm>
          <a:prstGeom prst="rect">
            <a:avLst/>
          </a:prstGeom>
          <a:noFill/>
        </p:spPr>
      </p:pic>
      <p:pic>
        <p:nvPicPr>
          <p:cNvPr id="29702" name="Picture 6" descr="http://dentika.ru/files/carousel/novelties/11/91c548269850017dcede095dda6f46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164" y="785795"/>
            <a:ext cx="3714776" cy="2786082"/>
          </a:xfrm>
          <a:prstGeom prst="rect">
            <a:avLst/>
          </a:prstGeom>
          <a:noFill/>
        </p:spPr>
      </p:pic>
      <p:pic>
        <p:nvPicPr>
          <p:cNvPr id="6" name="Picture 4" descr="http://www.dentavr.perm.ru/upload/media/materials/diagno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57628"/>
            <a:ext cx="3312560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entler.ru/static/upload/6a329380d3b8e4841ef8e26720333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340768"/>
            <a:ext cx="3238506" cy="2772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Маркетинг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 smtClean="0"/>
              <a:t>- </a:t>
            </a:r>
            <a:r>
              <a:rPr lang="ru-RU" sz="20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организационная функция и совокупность процессов создания, продвижения и предоставления продукта или услуги покупателям и управление взаимоотношениями с ними с выгодой для </a:t>
            </a:r>
            <a:r>
              <a:rPr lang="ru-RU" sz="20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организации. </a:t>
            </a:r>
            <a:r>
              <a:rPr lang="ru-RU" sz="28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Рынок </a:t>
            </a:r>
            <a:r>
              <a:rPr lang="ru-RU" sz="28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(market) и породил новое течение в науке управления — маркетинг (marketing). </a:t>
            </a:r>
            <a:endParaRPr lang="ru-RU" sz="2800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/>
              <a:t>в </a:t>
            </a:r>
            <a:r>
              <a:rPr lang="ru-RU" sz="2000" b="1" dirty="0"/>
              <a:t>буквальном переводе с английского означает «действие на рынке», «рыночную </a:t>
            </a:r>
            <a:r>
              <a:rPr lang="ru-RU" sz="2000" b="1" dirty="0" smtClean="0"/>
              <a:t>деятельность»</a:t>
            </a:r>
            <a:endParaRPr lang="ru-RU" sz="2000" b="1" dirty="0" smtClean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/>
              <a:t>Маркетинг  </a:t>
            </a:r>
            <a:r>
              <a:rPr lang="ru-RU" sz="2000" b="1" dirty="0" smtClean="0"/>
              <a:t>услуг - это процесс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разработки</a:t>
            </a:r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продвижения </a:t>
            </a:r>
            <a:endParaRPr lang="ru-RU" sz="2400" b="1" dirty="0" smtClean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24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реализации услуг,</a:t>
            </a:r>
          </a:p>
          <a:p>
            <a:r>
              <a:rPr lang="ru-RU" sz="2400" b="1" dirty="0" smtClean="0"/>
              <a:t>ориентированный </a:t>
            </a:r>
            <a:r>
              <a:rPr lang="ru-RU" sz="2400" b="1" dirty="0" smtClean="0"/>
              <a:t>на выявление специфических потребностей населения. </a:t>
            </a:r>
          </a:p>
          <a:p>
            <a:r>
              <a:rPr lang="ru-RU" sz="2400" b="1" dirty="0" smtClean="0"/>
              <a:t>В стоматологическом бизнесе маркетинг часто отождествляют со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сбытом   стоматологических   услуг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dirty="0" smtClean="0"/>
          </a:p>
          <a:p>
            <a:pPr algn="ctr"/>
            <a:r>
              <a:rPr lang="ru-RU" sz="2000" b="1" i="1" dirty="0"/>
              <a:t>Сущность маркетинга в стоматологии - это грамотное управление стоматологической клиникой с составлением четкой маркетинговой стратегии.</a:t>
            </a:r>
            <a:endParaRPr lang="ru-RU" sz="2000" b="1" i="1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502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 pitchFamily="18" charset="0"/>
              </a:rPr>
              <a:t>-Цена;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1748" name="Picture 4" descr="http://www.belodent.by/Images/humor/img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68128"/>
            <a:ext cx="4643437" cy="4689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0"/>
            <a:ext cx="7715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Ценовая стратегия (доступные цены)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Общая политика ценообразования в сравнении со средними ценами на рынке стоматологических услуг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Платежеспособность населения</a:t>
            </a:r>
            <a:endParaRPr lang="ru-RU" sz="2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slate.com/content/dam/slate/archive/2009/09/1_122939_2207695_2226847_2229670_090928_dentist_cost_tn.jpg/_jcr_content/renditions/origina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357562"/>
            <a:ext cx="2400300" cy="25241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  </a:t>
            </a:r>
            <a:r>
              <a:rPr lang="ru-RU" sz="28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Управление ожиданиями пациента;</a:t>
            </a:r>
            <a:endParaRPr lang="ru-RU" sz="2800" b="1" dirty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2" name="Picture 2" descr="http://www.stomport.ru/res/data/fckeditor/user_197/%D1%86%D0%B5%D0%BD%D1%8B%20%D0%BD%D0%B0%20%D1%81%D1%82%D0%BE%D0%BC%D0%B0%D1%82%D0%BE%D0%BB%D0%BE%D0%B3%D0%B8%D1%87%D0%B5%D1%81%D0%BA%D0%B8%D0%B5%20%D1%83%D1%81%D0%BB%D1%83%D0%B3%D0%B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3143272" cy="3143272"/>
          </a:xfrm>
          <a:prstGeom prst="rect">
            <a:avLst/>
          </a:prstGeom>
          <a:noFill/>
        </p:spPr>
      </p:pic>
      <p:pic>
        <p:nvPicPr>
          <p:cNvPr id="30724" name="Picture 4" descr="http://socialmedik.com/images/uploads/987527f9351f1563a5a3b3d5186e8f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4494457" cy="2994021"/>
          </a:xfrm>
          <a:prstGeom prst="rect">
            <a:avLst/>
          </a:prstGeom>
          <a:noFill/>
        </p:spPr>
      </p:pic>
      <p:pic>
        <p:nvPicPr>
          <p:cNvPr id="30726" name="Picture 6" descr="http://st.biglion.ru/img/spo2/2012/06/DO72559/huge_13399141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659389"/>
            <a:ext cx="5686420" cy="31986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tockphotopro.com/photo-thumbs-2/stockphotopro_250299CBY_no_ti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810082"/>
            <a:ext cx="3714776" cy="26189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-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Церемония последующих назначений;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-  </a:t>
            </a:r>
            <a:r>
              <a:rPr lang="ru-RU" sz="2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Согласование дальнейших коммуникаций;</a:t>
            </a:r>
            <a:endParaRPr lang="ru-RU" sz="2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4098" name="Picture 2" descr="http://www.alldown.ru/uploads/posts/2010-07/1278941390_19235880.original.pn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2075" y="2971799"/>
            <a:ext cx="3971925" cy="3886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64305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Напоминание о визите к стоматологу</a:t>
            </a:r>
          </a:p>
          <a:p>
            <a:r>
              <a:rPr lang="ru-RU" sz="2400" b="1" dirty="0" smtClean="0"/>
              <a:t>«Чтобы Вы не забыли своевременно явиться на контрольный осмотр к стоматологу, мы можем направить Вам письмо с напоминанием. Вам останется только записаться к нам на приём.»</a:t>
            </a:r>
            <a:endParaRPr lang="ru-RU" sz="24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-  Образование персонала;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-  Контроль за знаниями и навыками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;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4818" name="Picture 2" descr="http://trk-istoki.ru/upload/resize_cache/iblock/3ca/640_490_1/3cae69ab4f033ca20f2498d075fa37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392" y="3356992"/>
            <a:ext cx="4381488" cy="3286116"/>
          </a:xfrm>
          <a:prstGeom prst="rect">
            <a:avLst/>
          </a:prstGeom>
          <a:noFill/>
        </p:spPr>
      </p:pic>
      <p:pic>
        <p:nvPicPr>
          <p:cNvPr id="34820" name="Picture 4" descr="http://www.gspcheb.ru/assets/images/gallery/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5365756" cy="35771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-  Корпоративная философия и культура;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sz="2800" b="1" dirty="0" smtClean="0"/>
              <a:t>(Она отражает основные идеи, принципы и цели, к которым стремятся его сотрудники в сфере оказания медицинской помощи и сервиса).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33794" name="Picture 2" descr="http://tulyachka.ru/image/1/images/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6362485" cy="40719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«Внешний маркетинг»:</a:t>
            </a:r>
            <a:r>
              <a:rPr lang="ru-RU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</a:p>
          <a:p>
            <a:r>
              <a:rPr lang="ru-RU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главная задача - привлечь пациента за счет создания </a:t>
            </a:r>
            <a:r>
              <a:rPr lang="ru-RU" sz="3200" b="1" i="1" u="sng" dirty="0" smtClean="0">
                <a:solidFill>
                  <a:schemeClr val="accent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образа  </a:t>
            </a:r>
            <a:r>
              <a:rPr lang="ru-RU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качества, способного удовлетворить разных потребителей </a:t>
            </a:r>
            <a:endParaRPr lang="ru-RU" sz="280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Ориентация на потребителей или на прибыль; 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Ценообразование и его обоснование;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Выбор клиники пациентом;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Собственный маркетинг пациента;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Прогнозирование успехов-неудач;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Слухи;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«Отзывы» коллег;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Мнения «Стоматологической элиты» </a:t>
            </a:r>
            <a:endParaRPr lang="ru-RU" sz="2800" b="1" i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696" y="116632"/>
            <a:ext cx="8989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Внешний маркетинг </a:t>
            </a:r>
            <a:r>
              <a:rPr lang="ru-RU" sz="2400" b="1" dirty="0"/>
              <a:t>— это все каналы привлечения пациентов: активные и пассивные. </a:t>
            </a:r>
            <a:endParaRPr lang="ru-RU" sz="2400" b="1" dirty="0" smtClean="0"/>
          </a:p>
          <a:p>
            <a:r>
              <a:rPr lang="ru-RU" sz="2400" b="1" dirty="0" smtClean="0"/>
              <a:t>Это </a:t>
            </a:r>
            <a:r>
              <a:rPr lang="ru-RU" sz="2400" b="1" dirty="0"/>
              <a:t>создание привлекательного имиджа, высокой узнаваемости. </a:t>
            </a:r>
            <a:endParaRPr lang="ru-RU" sz="2400" b="1" dirty="0" smtClean="0"/>
          </a:p>
          <a:p>
            <a:r>
              <a:rPr lang="ru-RU" sz="2400" b="1" dirty="0" smtClean="0"/>
              <a:t>Это </a:t>
            </a:r>
            <a:r>
              <a:rPr lang="ru-RU" sz="2400" b="1" dirty="0"/>
              <a:t>и превращение обычной клиники в бренд.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71" y="4221088"/>
            <a:ext cx="8925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/>
              <a:t>Бренд медицинской клиники — это набор признаков, отличающих клинику от других подобных и делающих ее уникальной и легко узнаваемой среди пациентов.</a:t>
            </a:r>
          </a:p>
          <a:p>
            <a:pPr fontAlgn="base"/>
            <a:r>
              <a:rPr lang="ru-RU" sz="2000" b="1" dirty="0"/>
              <a:t>Суть брендирования заключается в том, что при равных условиях потребители будут обращаться именно в этот медицинский центр. Не зря слово brand переводится как «символ, отличающий компанию от конкурентов».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65" y="1865143"/>
            <a:ext cx="56102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59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Ваша целевая аудитория должна быть заинтересованной в услугах, платежеспособной, рентабельной и достаточной, чтобы обеспечить стабильную прибыль клинике.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Каналы продвижения</a:t>
            </a:r>
            <a:r>
              <a:rPr lang="ru-RU" sz="28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800" dirty="0"/>
              <a:t>стоматологических </a:t>
            </a:r>
            <a:r>
              <a:rPr lang="ru-RU" sz="2800" dirty="0" smtClean="0"/>
              <a:t>услуг </a:t>
            </a:r>
            <a:r>
              <a:rPr lang="ru-RU" sz="28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</a:t>
            </a:r>
            <a:r>
              <a:rPr lang="ru-RU" sz="28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это комплекс информационных мероприятий, цель которых — ознакомить ваших потенциальных клиентов с полным спектром услуг или напомнить уже знающим вас о возможности снова получить определенные услуги.</a:t>
            </a:r>
          </a:p>
          <a:p>
            <a:pPr fontAlgn="base"/>
            <a:r>
              <a:rPr lang="ru-RU" sz="28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Пассивные каналы </a:t>
            </a:r>
            <a:r>
              <a:rPr lang="ru-RU" sz="28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продвижения — это мероприятия, в ходе которых происходит максимальное размещение информации о медицинских услугах, но инициатором становится клиент.</a:t>
            </a:r>
          </a:p>
        </p:txBody>
      </p:sp>
    </p:spTree>
    <p:extLst>
      <p:ext uri="{BB962C8B-B14F-4D97-AF65-F5344CB8AC3E}">
        <p14:creationId xmlns:p14="http://schemas.microsoft.com/office/powerpoint/2010/main" val="2446987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Таких каналов должно быть очень много, чтобы клиент увидел их неоднократно. Чаще всего это вся наружная реклама </a:t>
            </a:r>
            <a:r>
              <a:rPr lang="ru-RU" sz="28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—вывески </a:t>
            </a:r>
            <a:r>
              <a:rPr lang="ru-RU" sz="28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стене </a:t>
            </a:r>
            <a:r>
              <a:rPr lang="ru-RU" sz="28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клиники. </a:t>
            </a:r>
            <a:r>
              <a:rPr lang="ru-RU" sz="28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 по радио и телевидению, объявления в печатных и электронных газетах. </a:t>
            </a:r>
            <a:endParaRPr lang="ru-RU" sz="2800" b="1" dirty="0" smtClean="0">
              <a:ln w="1905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Продвижение </a:t>
            </a:r>
            <a:r>
              <a:rPr lang="ru-RU" sz="28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сайта клиники и вся реклама в интернете.</a:t>
            </a:r>
          </a:p>
        </p:txBody>
      </p:sp>
      <p:pic>
        <p:nvPicPr>
          <p:cNvPr id="3074" name="Picture 2" descr="Картинки по запросу внешний маркетинг в стомат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68366"/>
            <a:ext cx="5936649" cy="36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3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Активные каналы </a:t>
            </a:r>
            <a:r>
              <a:rPr lang="ru-RU" sz="32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продвижения — это мероприятия, в ходе которых персонал клиники становится инициатором контакта со своей целевой группой.</a:t>
            </a:r>
          </a:p>
          <a:p>
            <a:pPr fontAlgn="base"/>
            <a:r>
              <a:rPr lang="ru-RU" sz="32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Эффективность данных каналов на порядок выше, а затраты намного ниже. Но персонал редко сам готов участвовать в продвижении услуг медицинского центра.</a:t>
            </a:r>
          </a:p>
          <a:p>
            <a:pPr fontAlgn="base"/>
            <a:r>
              <a:rPr lang="ru-RU" sz="3200" b="1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это могут быть мероприятия? Это живое общение с конкретными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251352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Комплекс</a:t>
            </a:r>
            <a:r>
              <a:rPr lang="ru-RU" sz="4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маркетинга стоматологических услуг включает </a:t>
            </a:r>
            <a:r>
              <a:rPr lang="ru-RU" sz="4000" b="1" u="sng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ru-RU" sz="40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составляющих: </a:t>
            </a:r>
          </a:p>
          <a:p>
            <a:pPr>
              <a:buFont typeface="Arial" pitchFamily="34" charset="0"/>
              <a:buChar char="•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услуга (товар); </a:t>
            </a:r>
          </a:p>
          <a:p>
            <a:pPr>
              <a:buFont typeface="Arial" pitchFamily="34" charset="0"/>
              <a:buChar char="•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цена; </a:t>
            </a:r>
          </a:p>
          <a:p>
            <a:pPr>
              <a:buFont typeface="Arial" pitchFamily="34" charset="0"/>
              <a:buChar char="•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методы распределения;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методы стимулирования. </a:t>
            </a:r>
          </a:p>
          <a:p>
            <a:endParaRPr lang="ru-RU" dirty="0" smtClean="0"/>
          </a:p>
          <a:p>
            <a:r>
              <a:rPr lang="ru-RU" sz="3200" b="1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Услуга (товар) </a:t>
            </a:r>
            <a:r>
              <a:rPr lang="ru-RU" sz="2400" b="1" dirty="0" smtClean="0"/>
              <a:t>представляет центральный элемент комплекса маркетинга.  </a:t>
            </a:r>
          </a:p>
          <a:p>
            <a:pPr>
              <a:buFont typeface="Arial" pitchFamily="34" charset="0"/>
              <a:buChar char="•"/>
            </a:pPr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Цена, </a:t>
            </a:r>
          </a:p>
          <a:p>
            <a:pPr>
              <a:buFont typeface="Arial" pitchFamily="34" charset="0"/>
              <a:buChar char="•"/>
            </a:pPr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сбыт, </a:t>
            </a:r>
          </a:p>
          <a:p>
            <a:pPr>
              <a:buFont typeface="Arial" pitchFamily="34" charset="0"/>
              <a:buChar char="•"/>
            </a:pPr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продвижение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u="sng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основываются на особенностях товара</a:t>
            </a:r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32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6" name="Picture 2" descr="http://www.stomport.ru/res/data/fckeditor/2(2)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71677"/>
            <a:ext cx="2786082" cy="1810953"/>
          </a:xfrm>
          <a:prstGeom prst="rect">
            <a:avLst/>
          </a:prstGeom>
          <a:noFill/>
        </p:spPr>
      </p:pic>
      <p:pic>
        <p:nvPicPr>
          <p:cNvPr id="21508" name="Picture 4" descr="http://www.stomport.ru/res/data/fckeditor/4(2)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429132"/>
            <a:ext cx="2928958" cy="17573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Главная задача </a:t>
            </a:r>
            <a:r>
              <a:rPr lang="ru-RU" sz="3200" b="1" i="1" u="sng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менеджмента </a:t>
            </a:r>
            <a:r>
              <a:rPr lang="ru-RU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медицинских организаций</a:t>
            </a:r>
          </a:p>
          <a:p>
            <a:r>
              <a:rPr lang="ru-RU" sz="2400" b="1" dirty="0" smtClean="0">
                <a:latin typeface="Georgia" pitchFamily="18" charset="0"/>
              </a:rPr>
              <a:t>- разработка эффективных маркетинговых стратегий по управлению, 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</a:t>
            </a:r>
            <a:r>
              <a:rPr lang="ru-RU" sz="3200" b="1" i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как продвижением медицинских услуг, </a:t>
            </a:r>
          </a:p>
          <a:p>
            <a:pPr>
              <a:buFont typeface="Wingdings" pitchFamily="2" charset="2"/>
              <a:buChar char="q"/>
            </a:pPr>
            <a:r>
              <a:rPr lang="ru-RU" sz="3200" b="1" i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так и расходованием средств, полученных из различных источников, </a:t>
            </a:r>
          </a:p>
        </p:txBody>
      </p:sp>
      <p:pic>
        <p:nvPicPr>
          <p:cNvPr id="20482" name="Picture 2" descr="http://img-fotki.yandex.ru/get/6513/102109840.6b/0_9780d_8f20536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786189"/>
            <a:ext cx="5214974" cy="28812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929066"/>
            <a:ext cx="35718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latin typeface="Georgia" pitchFamily="18" charset="0"/>
              </a:rPr>
              <a:t>а ее руководители должны быть не просто администраторами, а в полном смысле этого слова управленцами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. </a:t>
            </a:r>
            <a:endParaRPr lang="ru-RU" sz="2400" b="1" i="1" dirty="0">
              <a:solidFill>
                <a:srgbClr val="FEB80A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Врач</a:t>
            </a:r>
            <a:r>
              <a:rPr lang="ru-RU" sz="2400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и </a:t>
            </a:r>
            <a:r>
              <a:rPr lang="ru-RU" sz="24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пациент</a:t>
            </a: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являются </a:t>
            </a:r>
            <a:r>
              <a:rPr lang="ru-RU" sz="2400" b="1" i="1" u="sng" dirty="0" smtClean="0">
                <a:latin typeface="Georgia" pitchFamily="18" charset="0"/>
              </a:rPr>
              <a:t>основными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субъектами </a:t>
            </a:r>
            <a:r>
              <a:rPr lang="ru-RU" sz="2400" b="1" dirty="0" smtClean="0">
                <a:latin typeface="Georgia" pitchFamily="18" charset="0"/>
              </a:rPr>
              <a:t>маркетинговой системы предоставления медицинских услуг.</a:t>
            </a:r>
          </a:p>
          <a:p>
            <a:r>
              <a:rPr lang="ru-RU" sz="2400" b="1" dirty="0" smtClean="0">
                <a:latin typeface="Georgia" pitchFamily="18" charset="0"/>
              </a:rPr>
              <a:t> Отношения этих субъектов в рамках рыночных отношений характеризуют каждого из них специфичными признаками, по которым </a:t>
            </a:r>
          </a:p>
          <a:p>
            <a:r>
              <a:rPr 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врач приобретает функции </a:t>
            </a:r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Georgia" pitchFamily="18" charset="0"/>
              </a:rPr>
              <a:t>производителя медицинских услуг, </a:t>
            </a:r>
          </a:p>
          <a:p>
            <a:r>
              <a:rPr lang="ru-RU" sz="28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пациент – </a:t>
            </a:r>
            <a:r>
              <a:rPr lang="ru-RU" sz="28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их потребителя</a:t>
            </a:r>
            <a:endParaRPr lang="ru-RU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6866" name="Picture 2" descr="http://www.zahnarzt-zauberzahn.de/mediapool/prothes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48" y="3571876"/>
            <a:ext cx="3857652" cy="2755466"/>
          </a:xfrm>
          <a:prstGeom prst="rect">
            <a:avLst/>
          </a:prstGeom>
          <a:noFill/>
        </p:spPr>
      </p:pic>
      <p:pic>
        <p:nvPicPr>
          <p:cNvPr id="36868" name="Picture 4" descr="http://zhenskoe-schaste.ru/wp-content/uploads/protezirov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4"/>
            <a:ext cx="49530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Для большинства людей </a:t>
            </a:r>
            <a:r>
              <a:rPr lang="ru-RU" sz="2400" b="1" u="sng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стоматология</a:t>
            </a:r>
            <a:r>
              <a:rPr lang="ru-RU" sz="2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ассоциируется со словами </a:t>
            </a:r>
            <a:r>
              <a:rPr lang="ru-RU" sz="2400" b="1" u="sng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«медицина», «врачи»</a:t>
            </a:r>
            <a:r>
              <a:rPr lang="ru-RU" sz="2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. </a:t>
            </a:r>
          </a:p>
          <a:p>
            <a:r>
              <a:rPr lang="ru-RU" sz="2400" i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Но в наши дни стоматология превратилась в довольно серьёзный бизнес со своими рентабельностью, прибылью и прочими факторами.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49291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Каждый бизнес начитается с</a:t>
            </a:r>
          </a:p>
          <a:p>
            <a:pPr>
              <a:buFont typeface="Wingdings" pitchFamily="2" charset="2"/>
              <a:buChar char="ü"/>
            </a:pPr>
            <a:r>
              <a:rPr lang="ru-RU" sz="28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анализа рынка,</a:t>
            </a:r>
          </a:p>
          <a:p>
            <a:pPr>
              <a:buFont typeface="Wingdings" pitchFamily="2" charset="2"/>
              <a:buChar char="ü"/>
            </a:pPr>
            <a:r>
              <a:rPr lang="ru-RU" sz="28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оценка существующей ситуации и на основании полученных данных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разработки стратегии развития организации.</a:t>
            </a:r>
          </a:p>
        </p:txBody>
      </p:sp>
      <p:pic>
        <p:nvPicPr>
          <p:cNvPr id="18434" name="Picture 2" descr="http://www.ardc.ru/assets/images/new/lechenie-zubov-pod-anestezie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1" y="2214554"/>
            <a:ext cx="4223665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Главная ошибка многих стоматологических клиник состоит в том, что они или вообще не занимаются маркетингом или ограничиваются случайной подачей рекламы в местные издания. </a:t>
            </a:r>
          </a:p>
          <a:p>
            <a:r>
              <a:rPr lang="ru-RU" sz="28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Подобный подход не системен, а потому практически </a:t>
            </a:r>
            <a:r>
              <a:rPr lang="ru-RU" sz="2800" b="1" u="sng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бесполезен</a:t>
            </a:r>
            <a:r>
              <a:rPr lang="ru-RU" sz="28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Получить стабильный платежеспособный спрос на услуги можно только в одном случае</a:t>
            </a:r>
          </a:p>
          <a:p>
            <a:r>
              <a:rPr lang="ru-RU" sz="2400" dirty="0" smtClean="0"/>
              <a:t> - </a:t>
            </a:r>
            <a:r>
              <a:rPr lang="ru-RU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построить и наладить механизм постоянного маркетинга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. </a:t>
            </a:r>
          </a:p>
          <a:p>
            <a:pPr algn="ctr"/>
            <a:r>
              <a:rPr lang="ru-RU" sz="2800" b="1" dirty="0" smtClean="0"/>
              <a:t>Все, что делается в стоматологической клинике, должно быть направлено </a:t>
            </a:r>
            <a:r>
              <a:rPr lang="ru-RU" sz="28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на удовлетворение потребностей пациентов</a:t>
            </a:r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2800" b="1" dirty="0" smtClean="0">
              <a:ln w="1905">
                <a:solidFill>
                  <a:schemeClr val="accent6">
                    <a:lumMod val="50000"/>
                  </a:schemeClr>
                </a:solidFill>
              </a:ln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 лучше работники клиники будут понимать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пациентов</a:t>
            </a:r>
            <a:r>
              <a:rPr lang="ru-RU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тем проще строить эффективный маркетинг.</a:t>
            </a:r>
            <a:endParaRPr lang="ru-RU" sz="32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Маркетинговая система стоматологической организации(подразделения):</a:t>
            </a: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Georgia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Georgia" pitchFamily="18" charset="0"/>
              </a:rPr>
            </a:br>
            <a:r>
              <a:rPr lang="ru-RU" sz="2400" b="1" dirty="0" smtClean="0">
                <a:solidFill>
                  <a:schemeClr val="accent6"/>
                </a:solidFill>
                <a:latin typeface="Georgia" pitchFamily="18" charset="0"/>
              </a:rPr>
              <a:t>(</a:t>
            </a:r>
            <a:r>
              <a:rPr lang="ru-RU" sz="2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Как превратить первичных пациентов в «постоянных») </a:t>
            </a:r>
            <a:r>
              <a:rPr lang="ru-RU" sz="2400" b="1" dirty="0" smtClean="0">
                <a:solidFill>
                  <a:schemeClr val="accent6"/>
                </a:solidFill>
                <a:latin typeface="Georgia" pitchFamily="18" charset="0"/>
              </a:rPr>
              <a:t>:</a:t>
            </a:r>
            <a:br>
              <a:rPr lang="ru-RU" sz="2400" b="1" dirty="0" smtClean="0">
                <a:solidFill>
                  <a:schemeClr val="accent6"/>
                </a:solidFill>
                <a:latin typeface="Georgia" pitchFamily="18" charset="0"/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 pitchFamily="18" charset="0"/>
              </a:rPr>
              <a:t>«Внутренний маркетинг»</a:t>
            </a:r>
            <a:endParaRPr lang="ru-RU" sz="3200" b="1" dirty="0" smtClean="0">
              <a:latin typeface="Georg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214554"/>
            <a:ext cx="607219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Внутренний маркетинг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это система мероприятий, направленных на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создание такого качества услуг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(медицинской помощи и сервиса),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которое </a:t>
            </a:r>
            <a:r>
              <a:rPr kumimoji="0" lang="ru-RU" sz="2400" b="1" i="0" u="sng" strike="noStrike" normalizeH="0" baseline="0" dirty="0" smtClean="0">
                <a:ln w="190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является конкурентоспособным</a:t>
            </a:r>
            <a:r>
              <a:rPr kumimoji="0" lang="ru-RU" sz="2400" b="1" i="0" u="none" strike="noStrike" normalizeH="0" baseline="0" dirty="0" smtClean="0">
                <a:ln w="190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, т.е. наилучшим образом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charset="0"/>
                <a:cs typeface="Arial" charset="0"/>
              </a:rPr>
              <a:t> удовлетворяет потребности пациентов,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побуждает их к новым обращениям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charset="0"/>
                <a:cs typeface="Arial" charset="0"/>
              </a:rPr>
              <a:t> и дает прибыль производителю. </a:t>
            </a:r>
          </a:p>
        </p:txBody>
      </p:sp>
      <p:pic>
        <p:nvPicPr>
          <p:cNvPr id="16386" name="Picture 2" descr="http://www.rusbg.com/lady/images/stories/2013/rentgen-zubov-la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72008"/>
            <a:ext cx="2928926" cy="1950593"/>
          </a:xfrm>
          <a:prstGeom prst="rect">
            <a:avLst/>
          </a:prstGeom>
          <a:noFill/>
        </p:spPr>
      </p:pic>
      <p:pic>
        <p:nvPicPr>
          <p:cNvPr id="16390" name="Picture 6" descr="http://www.ladykupon.ru/uploads/shares/739x491/8a0f547b83db659001e7404d4efbbc5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357430"/>
            <a:ext cx="2643206" cy="179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3387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Это, прежде всего, исследование потребителей услуг.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Внутренний маркетинг предполагает разработку миссии, цели и задачи клиники для </a:t>
            </a:r>
            <a:r>
              <a:rPr lang="ru-RU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сотрудников</a:t>
            </a:r>
            <a:r>
              <a:rPr lang="ru-RU" sz="32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потому что именно они будут создавать среду, комфортную для пациентов.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2322751"/>
            <a:ext cx="4138042" cy="43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нешний маркетинг в стоматолог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3" y="2780928"/>
            <a:ext cx="4493754" cy="3379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00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930</Words>
  <Application>Microsoft Office PowerPoint</Application>
  <PresentationFormat>Экран (4:3)</PresentationFormat>
  <Paragraphs>99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Маркетинговая система стоматологической организации. Правовые аспекты маркетинга в стоматологии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Маркетинговая система стоматологической организации. Правовые аспекты маркетинга в стоматологии</dc:title>
  <dc:creator>Пользователь</dc:creator>
  <cp:lastModifiedBy>user</cp:lastModifiedBy>
  <cp:revision>184</cp:revision>
  <dcterms:created xsi:type="dcterms:W3CDTF">2013-01-13T01:57:33Z</dcterms:created>
  <dcterms:modified xsi:type="dcterms:W3CDTF">2017-05-29T02:50:56Z</dcterms:modified>
</cp:coreProperties>
</file>