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81" r:id="rId8"/>
    <p:sldId id="282" r:id="rId9"/>
    <p:sldId id="264" r:id="rId10"/>
    <p:sldId id="265" r:id="rId11"/>
    <p:sldId id="285" r:id="rId12"/>
    <p:sldId id="283" r:id="rId13"/>
    <p:sldId id="266" r:id="rId14"/>
    <p:sldId id="267" r:id="rId15"/>
    <p:sldId id="28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6" r:id="rId25"/>
    <p:sldId id="276" r:id="rId26"/>
    <p:sldId id="277" r:id="rId27"/>
    <p:sldId id="287" r:id="rId28"/>
    <p:sldId id="278" r:id="rId29"/>
    <p:sldId id="280" r:id="rId30"/>
    <p:sldId id="288" r:id="rId31"/>
    <p:sldId id="289" r:id="rId32"/>
    <p:sldId id="292" r:id="rId33"/>
    <p:sldId id="290" r:id="rId34"/>
    <p:sldId id="27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FF00"/>
    <a:srgbClr val="FF3300"/>
    <a:srgbClr val="FF0066"/>
    <a:srgbClr val="6600CC"/>
    <a:srgbClr val="008080"/>
    <a:srgbClr val="6600FF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1" autoAdjust="0"/>
    <p:restoredTop sz="91577" autoAdjust="0"/>
  </p:normalViewPr>
  <p:slideViewPr>
    <p:cSldViewPr>
      <p:cViewPr>
        <p:scale>
          <a:sx n="74" d="100"/>
          <a:sy n="74" d="100"/>
        </p:scale>
        <p:origin x="-111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2B19-FB3C-4B99-88AF-0CF514F3E93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D24A-6B9C-4C09-A20B-588071C12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hyperlink" Target="http://24stoma.ru/wp-content/uploads/2012/01/bv2.jp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939" y="692696"/>
            <a:ext cx="6264696" cy="1714512"/>
          </a:xfrm>
        </p:spPr>
        <p:txBody>
          <a:bodyPr>
            <a:noAutofit/>
          </a:bodyPr>
          <a:lstStyle/>
          <a:p>
            <a:r>
              <a:rPr lang="ru-RU" sz="32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Классификация стоматологических материалов. </a:t>
            </a:r>
            <a:br>
              <a:rPr lang="ru-RU" sz="32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endParaRPr lang="ru-RU" sz="3200" b="1" i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5715040" cy="3143272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</a:rPr>
              <a:t>Принципы ее построения. </a:t>
            </a:r>
          </a:p>
          <a:p>
            <a:pPr algn="l"/>
            <a:r>
              <a:rPr lang="ru-RU" sz="1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</a:rPr>
              <a:t>Требования к материалам, имеющие принципиальное значение для  применения в стоматологии: 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</a:rPr>
              <a:t> технологические,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</a:rPr>
              <a:t> функциональные,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</a:rPr>
              <a:t> биологические,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</a:rPr>
              <a:t> эстетические.</a:t>
            </a:r>
            <a:endParaRPr lang="ru-RU" sz="18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26628" name="Picture 4" descr="http://o-zubah.ru/wp-content/uploads/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9163"/>
            <a:ext cx="2331950" cy="1668837"/>
          </a:xfrm>
          <a:prstGeom prst="rect">
            <a:avLst/>
          </a:prstGeom>
          <a:noFill/>
        </p:spPr>
      </p:pic>
      <p:pic>
        <p:nvPicPr>
          <p:cNvPr id="26630" name="Picture 6" descr="http://www.europe-stomatolog-centre.com.ua/images/protezirovaie/c%209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6390" y="4857760"/>
            <a:ext cx="2577610" cy="1643074"/>
          </a:xfrm>
          <a:prstGeom prst="rect">
            <a:avLst/>
          </a:prstGeom>
          <a:noFill/>
        </p:spPr>
      </p:pic>
      <p:pic>
        <p:nvPicPr>
          <p:cNvPr id="26626" name="Picture 2" descr="http://www.estreshenie.ru/uploads/firms/121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285992"/>
            <a:ext cx="1428760" cy="19288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0" y="548680"/>
            <a:ext cx="8929718" cy="193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66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3. Физико-механические - высокие прочностные качества, износоустойчивость, линейно-объемное постоянство.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C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4. Химические - постоянство химического состава, антикоррозийные свойства.</a:t>
            </a:r>
          </a:p>
        </p:txBody>
      </p:sp>
      <p:pic>
        <p:nvPicPr>
          <p:cNvPr id="17414" name="Picture 6" descr="http://www.dental-revue.ru/Article/Photogallery/Images/Mitr/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770888"/>
            <a:ext cx="4890403" cy="3737006"/>
          </a:xfrm>
          <a:prstGeom prst="rect">
            <a:avLst/>
          </a:prstGeom>
          <a:noFill/>
        </p:spPr>
      </p:pic>
      <p:pic>
        <p:nvPicPr>
          <p:cNvPr id="17416" name="Picture 8" descr="http://kirillkostin.ru/images/stories/ko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898" y="2439802"/>
            <a:ext cx="4422944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0088" y="566124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Перелом моста по месту пайки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6466634"/>
            <a:ext cx="400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Коррозия анкерного штифта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prom.ua/6453271_w640_h640_protezzubovizgotovleni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776202"/>
            <a:ext cx="3980357" cy="2643206"/>
          </a:xfrm>
          <a:prstGeom prst="rect">
            <a:avLst/>
          </a:prstGeom>
          <a:noFill/>
        </p:spPr>
      </p:pic>
      <p:pic>
        <p:nvPicPr>
          <p:cNvPr id="40964" name="Picture 4" descr="http://skoraya-03.ru/images/protezirovanie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44" y="4419408"/>
            <a:ext cx="3048000" cy="2381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94733"/>
            <a:ext cx="8841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C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5. Эстетические - возможность полной имитации тканей полости рта и лица, эффект естественности.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6600CC"/>
                  </a:solidFill>
                </a:ln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6. Технологические - простота и легкость обработки, приготовления, придания нужных формы и объема</a:t>
            </a:r>
            <a:endParaRPr lang="ru-RU" sz="2400" b="1" dirty="0">
              <a:ln>
                <a:solidFill>
                  <a:srgbClr val="6600CC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40966" name="Picture 6" descr="http://www.dentalsociety.in.th/img/vene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130253"/>
            <a:ext cx="2928958" cy="1941969"/>
          </a:xfrm>
          <a:prstGeom prst="rect">
            <a:avLst/>
          </a:prstGeom>
          <a:noFill/>
        </p:spPr>
      </p:pic>
      <p:pic>
        <p:nvPicPr>
          <p:cNvPr id="2050" name="Picture 2" descr="http://www.your-brilliant-smile.com/wp-content/uploads/2013/10/Pressovannaya-kerami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718011" cy="24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artsmile.ru/upload/iblock/f0e/DSC_06245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1"/>
            <a:ext cx="3008736" cy="20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your-brilliant-smile.com/wp-content/uploads/2013/10/Pressovannaya-kerami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4128"/>
            <a:ext cx="3718011" cy="24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denta.com.ua/service/img/metalloker_03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26072"/>
            <a:ext cx="2952328" cy="166314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989217"/>
            <a:ext cx="8929687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Технические </a:t>
            </a:r>
            <a:r>
              <a:rPr lang="ru-RU" sz="2800" b="1" cap="all" dirty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свойства </a:t>
            </a:r>
            <a:endParaRPr lang="ru-RU" sz="2800" b="1" cap="all" dirty="0" smtClean="0">
              <a:ln w="9000" cmpd="sng">
                <a:solidFill>
                  <a:srgbClr val="009900"/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определяют </a:t>
            </a:r>
            <a:r>
              <a:rPr lang="ru-RU" sz="2000" b="1" i="1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способность материалов подвергаться различным видам обработки.</a:t>
            </a:r>
            <a:r>
              <a:rPr lang="ru-RU" sz="2000" dirty="0">
                <a:latin typeface="+mn-lt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литье</a:t>
            </a: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ковкость</a:t>
            </a:r>
            <a:r>
              <a:rPr lang="ru-RU" sz="24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</a:t>
            </a:r>
            <a:endParaRPr lang="ru-RU" sz="2400" b="1" i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штамповку</a:t>
            </a:r>
            <a:r>
              <a:rPr lang="ru-RU" sz="24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</a:t>
            </a:r>
            <a:endParaRPr lang="ru-RU" sz="2400" b="1" i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прокатку,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волочение,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свариваемость,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пайку </a:t>
            </a:r>
            <a:r>
              <a:rPr lang="ru-RU" sz="24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endParaRPr lang="ru-RU" sz="2400" b="1" i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обработку режущими инструментами</a:t>
            </a:r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3074" name="Picture 2" descr="http://ignorik.ru/ign/3004/d-3003660/3003660_html_6d03c2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896960" cy="29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coll.cfuv.ru/wp-content/uploads/2015/07/6-252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80" y="194971"/>
            <a:ext cx="1875405" cy="22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27828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Технологические свойства материалов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 технологическим свойствам относятся такие свойства, которые позволяют определить,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какой обработке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может быть подвергнут материал, а также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наиболее эффективного его использования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5364" name="Picture 4" descr="http://www.medeco.de/uploads/RTEmagicC_vollgusskrone01b_1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91696"/>
            <a:ext cx="2160240" cy="1850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2132856"/>
            <a:ext cx="60841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А) Ковкость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- свойство материала принимать необходимую форму под воздействием сил давления и сохранять эту форму после прекращения действия силы.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Это свойство присуще почти всем металлам.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Из металла могут быть изготовлены изделия в полном соответствии с необходимой формой и размерами.</a:t>
            </a:r>
            <a:endParaRPr lang="ru-RU" b="1" i="1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122" name="Picture 2" descr="http://medprom.ru/pictures/654748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52" y="2055898"/>
            <a:ext cx="2722916" cy="34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f.ppt-online.org/files/slide/p/Pf0O13XoJKL9p8g5Y6FtyCGsHiRb4DU7zTcIWx/slide-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7205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428" y="2492896"/>
            <a:ext cx="50006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all" normalizeH="0" baseline="0" dirty="0" smtClean="0">
                <a:ln w="9000" cmpd="sng">
                  <a:solidFill>
                    <a:srgbClr val="00808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Б) Текучесть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rgbClr val="00808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- способность материала, находящегося в пластифицированном или расправленном состоянии, заполнять литьевые или прессовальные формы</a:t>
            </a:r>
            <a:r>
              <a:rPr kumimoji="0" lang="ru-RU" sz="2000" b="1" i="1" u="none" strike="noStrike" normalizeH="0" baseline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..</a:t>
            </a:r>
            <a:endParaRPr kumimoji="0" lang="ru-RU" sz="2000" b="1" i="1" u="none" strike="noStrike" normalizeH="0" baseline="0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098" name="Picture 2" descr="http://99px.ru/sstorage/56/2015/08/image_563008151855306549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880320" cy="21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brabotkimetalla.ru/upload/3c9/bab/bf5/eedb808cce16b6ae7097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216"/>
            <a:ext cx="3771272" cy="32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03clinic.ru/media/k2/items/cache/4ad6df0790d749b51a9680aaf0316ad3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60" y="380335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55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Из материалов, обладающих этим свойством, методом отливки или прессования изготавливают изделия самой сложной конструкции.</a:t>
            </a:r>
          </a:p>
          <a:p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Свойство текучесть проявляется у металлов только в расплавленном состоянии</a:t>
            </a:r>
            <a:endParaRPr lang="ru-RU" sz="2400" b="1" i="1" dirty="0">
              <a:ln>
                <a:solidFill>
                  <a:schemeClr val="accent2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9938" name="Picture 2" descr="http://edenta.com.ua/service/img/xxx_02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83" y="2428868"/>
            <a:ext cx="6108617" cy="4081461"/>
          </a:xfrm>
          <a:prstGeom prst="rect">
            <a:avLst/>
          </a:prstGeom>
          <a:noFill/>
        </p:spPr>
      </p:pic>
      <p:pic>
        <p:nvPicPr>
          <p:cNvPr id="39940" name="Picture 4" descr="http://us.123rf.com/400wm/400/400/csakisti/csakisti1101/csakisti110100042/8561701-dental-wax-model-ower-black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367" y="2933681"/>
            <a:ext cx="285748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15.img.avito.st/640x480/542813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2" y="3117944"/>
            <a:ext cx="2924910" cy="19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52" y="620688"/>
            <a:ext cx="8929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Вязкость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- свойство материала менять форму под влиянием внешней силы, не разрушаясь при этом (например, при протягивании металлических гильз через аппарат с целью изготовления из них коронок). Материал, не обладающий вязкостью, при протягивании разрушается.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silikoni.ru/uploads/posts/2009-03/12496423401534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036" y="1988840"/>
            <a:ext cx="3071834" cy="2312504"/>
          </a:xfrm>
          <a:prstGeom prst="rect">
            <a:avLst/>
          </a:prstGeom>
          <a:noFill/>
        </p:spPr>
      </p:pic>
      <p:pic>
        <p:nvPicPr>
          <p:cNvPr id="13316" name="Picture 4" descr="http://dentashine.ru/img/1458/4_html_m600a0f1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309853"/>
            <a:ext cx="2883991" cy="17207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4704" y="4053939"/>
            <a:ext cx="175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Гильзы для штампованных коронок</a:t>
            </a:r>
          </a:p>
        </p:txBody>
      </p:sp>
      <p:pic>
        <p:nvPicPr>
          <p:cNvPr id="6146" name="Picture 2" descr="http://img.rufox.ru/files/big2/720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05" y="4589299"/>
            <a:ext cx="1536445" cy="14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kmiztrade.ru/components/com_virtuemart/shop_image/product/_________________4f423d8e142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2345"/>
            <a:ext cx="2377579" cy="17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638132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Готовые штампованные коронки</a:t>
            </a:r>
            <a:endParaRPr lang="ru-RU" sz="1600" b="1" i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8" name="Picture 6" descr="http://www.akciya39.ru/shops/251/178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9698" y="4792603"/>
            <a:ext cx="2080006" cy="169929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mcdali.ru/images/pages/cad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09"/>
            <a:ext cx="2448272" cy="16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062708"/>
            <a:ext cx="89296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cap="all" dirty="0">
                <a:ln w="9000" cmpd="sng">
                  <a:solidFill>
                    <a:srgbClr val="00808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800" b="1" i="0" u="sng" strike="noStrike" cap="all" normalizeH="0" baseline="0" dirty="0" smtClean="0">
                <a:ln w="9000" cmpd="sng">
                  <a:solidFill>
                    <a:srgbClr val="00808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) Усадка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сокращение размеров тела при переходе из расплавленного состояния в твердое или из более нагретого в менее нагретое.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Различают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объемную и линейную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усадку.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Усадка для разных материалов различна и зависит от степени их нагревания и способа охлаждения. Степень усадки материала характеризуется отношением уменьшенного объема изделия к первоначальному его объему и выражается в процентах. 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272" y="5697040"/>
            <a:ext cx="4490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Сокращение объема тела при охлаждении его на 1</a:t>
            </a:r>
            <a:r>
              <a:rPr lang="ru-RU" sz="2000" baseline="30000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 называется </a:t>
            </a:r>
            <a:r>
              <a:rPr lang="ru-RU" sz="2000" b="1" i="1" u="sng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коэффициентом усадки.</a:t>
            </a:r>
            <a:endParaRPr lang="ru-RU" sz="2000" b="1" i="1" u="sng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42" name="Picture 2" descr="http://myclickmarket.ru/media/offers/org-153/ca/53/ca538c343179bf0fbdfab6cd10469afd.jpg.310x310_q85_up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1"/>
            <a:ext cx="4285646" cy="284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edservices.info/wp-content/uploads/2015/11/%D0%A1%D1%82%D0%BE%D0%BC%D0%B0%D1%82%D0%BE%D0%BB%D0%BE%D0%B3%D0%B8%D1%8F-setting_ga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0"/>
            <a:ext cx="3023539" cy="22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504" y="445370"/>
            <a:ext cx="87154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cap="all" dirty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3200" b="1" i="0" u="sng" strike="noStrike" cap="all" normalizeH="0" baseline="0" dirty="0" smtClean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) Истираемость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Этот показатель выделяют как отдельный показатель </a:t>
            </a:r>
            <a:r>
              <a:rPr kumimoji="0" lang="ru-RU" sz="2400" b="1" i="1" u="sng" strike="noStrike" normalizeH="0" baseline="0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прочности</a:t>
            </a:r>
            <a:r>
              <a:rPr kumimoji="0" lang="ru-RU" sz="24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Она имеет важное значение в ортопедической стоматологии, особенно при шлифовке и полировке.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Истираемость материала следует учитывать и когда в полости рта соприкасаются антагонирующие поверхности, изготовленные из различных материалов.</a:t>
            </a:r>
            <a:endParaRPr kumimoji="0" lang="ru-RU" sz="2000" b="1" i="0" u="none" strike="noStrike" normalizeH="0" baseline="0" dirty="0" smtClean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170" name="Picture 2" descr="http://arcticaoy.ru/fb.ru/misc/i/gallery/22562/777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078585" cy="29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тарые металлические коро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88" y="260648"/>
            <a:ext cx="1780380" cy="14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dental-revue.ru/Article/Photogallery/Images/Shtamp/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" y="3309964"/>
            <a:ext cx="3518973" cy="27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citodent.ru/img/stam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00847"/>
            <a:ext cx="3000747" cy="18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20" y="1052736"/>
            <a:ext cx="699967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определяют способность жидкого металла заполнять литейные формы и образовывать плотные отливки.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Разновидностью литейных свойств является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ликвация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- неоднородное затвердевание сплава, возникающее чаще тогда, когда в состав сплава включены металлы со значительной разницей по плотности.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Большое значение при этом имеет скорость охлаждения расплавленного сплава и способность некоторых металлов к кристаллизации.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Picture 8" descr="http://www.dentaltechnic.info/Rukovodstvo%20dlja%20zubnyh%20tehnikov_files/xRukovodstvo,P20dlja,P20zubnyh,P20tehnikov-25.jpg.pagespeed.ic.E4M2V6vD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4" y="4509120"/>
            <a:ext cx="4981072" cy="18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s523114.vk.me/u229104637/video/l_c7bdb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04" y="3847647"/>
            <a:ext cx="4018336" cy="3013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2383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F79646">
                    <a:lumMod val="75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Е.) Литейные </a:t>
            </a:r>
            <a:r>
              <a:rPr lang="ru-RU" sz="2800" b="1" u="sng" dirty="0">
                <a:solidFill>
                  <a:srgbClr val="F79646">
                    <a:lumMod val="75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свойства</a:t>
            </a:r>
            <a:r>
              <a:rPr lang="ru-RU" sz="2800" dirty="0">
                <a:solidFill>
                  <a:srgbClr val="F79646">
                    <a:lumMod val="75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  <p:pic>
        <p:nvPicPr>
          <p:cNvPr id="9218" name="Picture 2" descr="http://sovetov-dom.ru/wp-content/uploads/2012/12/plavka-medno-nikelevyx-splavo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7542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7052"/>
            <a:ext cx="892968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u="sng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Основная классификация стоматологических материалов по назначению:</a:t>
            </a:r>
          </a:p>
          <a:p>
            <a:pPr>
              <a:defRPr/>
            </a:pPr>
            <a:r>
              <a:rPr lang="ru-RU" sz="2800" b="1" dirty="0"/>
              <a:t> </a:t>
            </a:r>
            <a:r>
              <a:rPr lang="ru-RU" sz="3200" b="1" dirty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ru-RU" sz="3200" b="1" i="1" dirty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для профилактики заболеваний зубов и гигиены</a:t>
            </a:r>
            <a:endParaRPr lang="ru-RU" sz="3600" b="1" i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/>
              </a:gra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n>
                  <a:solidFill>
                    <a:srgbClr val="008080"/>
                  </a:solidFill>
                </a:ln>
                <a:solidFill>
                  <a:srgbClr val="009900"/>
                </a:solidFill>
              </a:rPr>
              <a:t>Фторсодержащие и реминирализирующие материалы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C0099"/>
                </a:solidFill>
              </a:rPr>
              <a:t>Средства для чистки зубов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6600CC"/>
                </a:solidFill>
              </a:rPr>
              <a:t>Герметики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Отбеливающие </a:t>
            </a:r>
            <a:r>
              <a:rPr lang="ru-RU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средства</a:t>
            </a:r>
            <a:endParaRPr lang="ru-RU" sz="1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9" y="4243372"/>
            <a:ext cx="4000526" cy="24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3356992"/>
            <a:ext cx="2155820" cy="13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62424"/>
            <a:ext cx="3571900" cy="23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050778" y="476672"/>
            <a:ext cx="4788024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Ж)Свариваемость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способность металлов образовывать прочные соединения при контакте или с помощью специальных сплавов (припоев).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218" name="Picture 2" descr="http://lrtnews.ru/image1/13030919312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43248"/>
            <a:ext cx="4286250" cy="3190876"/>
          </a:xfrm>
          <a:prstGeom prst="rect">
            <a:avLst/>
          </a:prstGeom>
          <a:noFill/>
        </p:spPr>
      </p:pic>
      <p:pic>
        <p:nvPicPr>
          <p:cNvPr id="9220" name="Picture 4" descr="http://www.dantistika.ru/files/clinic_photos/c5a3497aa8011d3af4da907ec98d2b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84105"/>
            <a:ext cx="3888813" cy="2594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3059635"/>
            <a:ext cx="4464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З) Обрабатываемость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способность материала поддаваться обработке всеми видами режущих, шлифующих инструментов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endParaRPr lang="ru-RU" sz="2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194" name="Picture 2" descr="http://machinepedia.org/images/7/7d/Post-solder_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7160"/>
            <a:ext cx="23526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entaluxe.tver.ru/services/cad-cam/remov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4" y="4763798"/>
            <a:ext cx="2808312" cy="20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chemeClr val="accent3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07776"/>
            <a:ext cx="90011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Биологическая совместимость и биологическая инертность стоматологических материалов при их функционировании в полости рта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 биологической совместимостью понимают отсутствие возможных вредных воздействий материала на организм человека.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Материалы должны соответствовать следующим требованиям: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008080"/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1) быть безвредными;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2) быть химически инертными в полости рта;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6600FF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3) не вызывать отрицательных сдвигов в тканях и жидкостях, с которыми они контактируют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6600FF"/>
                  </a:solidFill>
                </a:ln>
                <a:solidFill>
                  <a:srgbClr val="6600FF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solidFill>
                  <a:srgbClr val="6600FF"/>
                </a:solidFill>
              </a:ln>
              <a:solidFill>
                <a:srgbClr val="6600FF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64999">
              <a:schemeClr val="accent3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27746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accent5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изменять микрофлору полости рта;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5) 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accent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нарушать митотический процесс;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6) 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accent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влиять на кислотно-щелочной баланс слюны;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7) 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accent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 нарушать кровообращение, чувствительность, не вызывать воспаление.</a:t>
            </a:r>
            <a:endParaRPr kumimoji="0" lang="ru-RU" sz="2400" b="1" i="1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accent3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170" name="Picture 2" descr="http://www.voksp.ru/wp-content/uploads/2011/06/im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74854"/>
            <a:ext cx="1938824" cy="2235106"/>
          </a:xfrm>
          <a:prstGeom prst="rect">
            <a:avLst/>
          </a:prstGeom>
          <a:noFill/>
        </p:spPr>
      </p:pic>
      <p:pic>
        <p:nvPicPr>
          <p:cNvPr id="2" name="Picture 2" descr="http://www.omdental.ru/plans/2009/zabolevaniya_slizistoj_obolochki_rta_i_gub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4854"/>
            <a:ext cx="3192548" cy="2202612"/>
          </a:xfrm>
          <a:prstGeom prst="rect">
            <a:avLst/>
          </a:prstGeom>
          <a:noFill/>
        </p:spPr>
      </p:pic>
      <p:pic>
        <p:nvPicPr>
          <p:cNvPr id="11266" name="Picture 2" descr="http://allergykus.ru/articles/wp-content/uploads/2016/03/26376192-allergiya-na-koronki-zubnye-kak-lech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3578"/>
            <a:ext cx="2999766" cy="25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llergykus.ru/articles/wp-content/uploads/2016/02/48233481-allergiya-otek-slizistoy-r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9866"/>
            <a:ext cx="3384376" cy="23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omatology-nn.ru/upload/medialibrary/819/8195d8373a2c306067dcb98b2c1fd9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054" y="91657"/>
            <a:ext cx="2160946" cy="23261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611231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66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Основные процессы, которым подвергаются стоматологические материалы под влиянием среды химической среды полости рта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u="sng" dirty="0" smtClean="0">
                <a:ln>
                  <a:solidFill>
                    <a:srgbClr val="002060"/>
                  </a:solidFill>
                </a:ln>
                <a:solidFill>
                  <a:srgbClr val="66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гальванический эффект,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u="sng" dirty="0" smtClean="0">
                <a:ln>
                  <a:solidFill>
                    <a:srgbClr val="002060"/>
                  </a:solidFill>
                </a:ln>
                <a:solidFill>
                  <a:srgbClr val="66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коррозия.</a:t>
            </a:r>
            <a:endParaRPr lang="ru-RU" b="1" i="1" u="sng" dirty="0" smtClean="0">
              <a:ln>
                <a:solidFill>
                  <a:srgbClr val="002060"/>
                </a:solidFill>
              </a:ln>
              <a:solidFill>
                <a:srgbClr val="6600FF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290" name="Picture 2" descr="http://easydental.ru/wp-content/uploads/2012/12/sindrom-jjeniya-polosti-rta-375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62" y="3745702"/>
            <a:ext cx="3242785" cy="30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8968" y="2068525"/>
            <a:ext cx="89297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 </a:t>
            </a:r>
            <a:r>
              <a:rPr kumimoji="0" lang="ru-RU" sz="2400" b="1" i="1" u="sng" strike="noStrike" cap="none" normalizeH="0" baseline="0" dirty="0" smtClean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биологической инертностью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следует понимать отсутствие влияния химической и биологической среды полости рта (слюна, пища, воздух) на материал.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Среда ротовой полости представляет собой электролит, который является химически активным.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 действием биологической среды полости рта материалы протеза могут разрушаться. </a:t>
            </a:r>
          </a:p>
        </p:txBody>
      </p:sp>
      <p:pic>
        <p:nvPicPr>
          <p:cNvPr id="12292" name="Picture 4" descr="http://nezdorov.com/contents/videos_screenshots/0/116/source/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6" y="175929"/>
            <a:ext cx="8484458" cy="56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4stoma.ru/wp-content/uploads/2012/06/aa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289043" cy="4572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14351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Georgia" pitchFamily="18" charset="0"/>
              </a:rPr>
              <a:t>Одно из проявлений гальванического эффекта в полости рта – воспаление слизистой оболочки губ</a:t>
            </a:r>
            <a:endParaRPr lang="ru-RU" sz="2400" dirty="0">
              <a:ln>
                <a:solidFill>
                  <a:srgbClr val="0000FF"/>
                </a:solidFill>
              </a:ln>
              <a:solidFill>
                <a:srgbClr val="66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64999">
              <a:schemeClr val="accent3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-23984" y="188640"/>
            <a:ext cx="91200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Эстетические свойства восстановительных материалов.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6600FF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Цвет,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прозрачность,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флуоресценция</a:t>
            </a:r>
            <a:endParaRPr kumimoji="0" lang="ru-RU" sz="2400" b="1" i="0" u="none" strike="noStrike" cap="none" normalizeH="0" baseline="0" dirty="0" smtClean="0">
              <a:ln w="9000" cmpd="sng">
                <a:solidFill>
                  <a:srgbClr val="009900"/>
                </a:solidFill>
                <a:prstDash val="solid"/>
              </a:ln>
              <a:solidFill>
                <a:schemeClr val="accent3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Эстетические требования к стоматологическим материалам заключаются в возможности полной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имитации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тканей полости рта и лица, эффекте естественности.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984" y="562931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Они включают: создание новых материалов, имитирующих ткани полости рта и лица, эстетическую постановку зубов, имитацию естественной десны и естественного неба</a:t>
            </a: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66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i="1" dirty="0" smtClean="0">
              <a:ln>
                <a:solidFill>
                  <a:srgbClr val="7030A0"/>
                </a:solidFill>
              </a:ln>
              <a:solidFill>
                <a:srgbClr val="6600FF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314" name="Picture 2" descr="http://www.dinastia74.ru/files/catalog/cache/320x219_files_pages_upload_img_page_773e89e9f6a23bd00cbb81086cef4e9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5207"/>
            <a:ext cx="3288030" cy="22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estetika-rzn.ru/assets/images/doiposle/Repyeva_otbeliv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12" y="3050962"/>
            <a:ext cx="5256584" cy="26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Цвет и цветоизменение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Источником всех цветов является отраженный свет. Основные цвета: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красный,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зеленый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синий. </a:t>
            </a:r>
          </a:p>
        </p:txBody>
      </p:sp>
      <p:pic>
        <p:nvPicPr>
          <p:cNvPr id="4098" name="Picture 2" descr="http://www.aetaranow.narod.ru/user-images/04_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85926"/>
            <a:ext cx="4350574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643182"/>
            <a:ext cx="371477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Эти цвета не могут быть получены путем смешивания других цветов.</a:t>
            </a:r>
          </a:p>
        </p:txBody>
      </p:sp>
      <p:pic>
        <p:nvPicPr>
          <p:cNvPr id="4100" name="Picture 4" descr="http://votrube.ru/uploads/posts/2011-03/1298975596_basic_colors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Смешивая основные цвета, получают все остальные. 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  <a:cs typeface="Arial" pitchFamily="34" charset="0"/>
              </a:rPr>
              <a:t>Чистыми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называют цвета, полученные при смешивании двух основных.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Неясными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называют такие цвета, которые получены при смешивании трех и более цветов.</a:t>
            </a:r>
          </a:p>
        </p:txBody>
      </p:sp>
      <p:pic>
        <p:nvPicPr>
          <p:cNvPr id="43010" name="Picture 2" descr="http://widefoto.ru/images/article/1313646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483911"/>
            <a:ext cx="3810000" cy="3810000"/>
          </a:xfrm>
          <a:prstGeom prst="rect">
            <a:avLst/>
          </a:prstGeom>
          <a:noFill/>
        </p:spPr>
      </p:pic>
      <p:pic>
        <p:nvPicPr>
          <p:cNvPr id="43012" name="Picture 4" descr="http://www.specural.com/files/slovar/osnovnie_cvet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2788" y="2466767"/>
            <a:ext cx="2143140" cy="1703796"/>
          </a:xfrm>
          <a:prstGeom prst="rect">
            <a:avLst/>
          </a:prstGeom>
          <a:noFill/>
        </p:spPr>
      </p:pic>
      <p:pic>
        <p:nvPicPr>
          <p:cNvPr id="43014" name="Picture 6" descr="http://www.factroom.ru/wp-content/uploads/2012/01/col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23295"/>
            <a:ext cx="3857652" cy="28967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6" y="764704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Цветовые объекты характеризуются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тоном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яркостью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насыщенностью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Тон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- то, что мы обычно и называем цветом.</a:t>
            </a:r>
            <a:endParaRPr lang="ru-RU" sz="2800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 descr="http://ea4.ru/images/stati_pics/do-chego-opasny-igry-esli-v-nikh-igrayut-tigry-131235716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348880"/>
            <a:ext cx="5143536" cy="4050535"/>
          </a:xfrm>
          <a:prstGeom prst="rect">
            <a:avLst/>
          </a:prstGeom>
          <a:noFill/>
        </p:spPr>
      </p:pic>
      <p:pic>
        <p:nvPicPr>
          <p:cNvPr id="3076" name="Picture 4" descr="http://www.medicus.ru/images/upload/77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287" y="2924944"/>
            <a:ext cx="3670887" cy="23677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Яркость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- то количество света, которое отражается или поглощается предметом. Изменение яркости проявляется при изменении расстояния между предметом и источником света.</a:t>
            </a:r>
            <a:endParaRPr lang="ru-RU" sz="2400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 descr="http://cukurovahaberleri.com/Upload/Haberfoto/6df75307-dc1a-4805-b217-90b2d2420c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040" y="3212976"/>
            <a:ext cx="3195632" cy="3516725"/>
          </a:xfrm>
          <a:prstGeom prst="rect">
            <a:avLst/>
          </a:prstGeom>
          <a:noFill/>
        </p:spPr>
      </p:pic>
      <p:pic>
        <p:nvPicPr>
          <p:cNvPr id="1026" name="Picture 2" descr="http://images.prom.ua/396941_w640_h640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916832"/>
            <a:ext cx="5823392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torg69.ru/upload/iblock/66c/66cbfcb65eea7971bf3d9bcf1a9cca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952" y="480128"/>
            <a:ext cx="1428728" cy="2147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18344" y="620688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Восстановительные материалы для лечения зубов в терапевтической стоматологии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6600CC"/>
                </a:solidFill>
              </a:rPr>
              <a:t>Пломбировочные материалы для: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</a:rPr>
              <a:t>  Восстановления зубов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</a:rPr>
              <a:t>  Корневых каналов зубов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</a:rPr>
              <a:t>Материалы для основ и прокладок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</a:rPr>
              <a:t>Адгезивные материалы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3704300"/>
            <a:ext cx="3944584" cy="295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4365104"/>
            <a:ext cx="2803198" cy="2376482"/>
          </a:xfrm>
          <a:prstGeom prst="ellips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2876928"/>
            <a:ext cx="2857520" cy="1795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dentaltechnic.info/Bjuking_Stomatologicheskaja_sokrovishhnica_files/xBjuking_Stomatologicheskaja_sokrovishhnica-877.jpg.pagespeed.ic.biUJe9jJU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2976886" cy="1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smile-center.com.ua/images/statti/trz5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96" y="4509120"/>
            <a:ext cx="3524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Насыщенность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- степень чистоты или сила определенного цвета. Для полупрозрачных материалов насыщенность зависит от толщины материала (чем толще, тем насыщеннее).</a:t>
            </a:r>
          </a:p>
        </p:txBody>
      </p:sp>
      <p:pic>
        <p:nvPicPr>
          <p:cNvPr id="14338" name="Picture 2" descr="http://www.smile-li.co.il/wp-content/uploads/2014/05/es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972403"/>
            <a:ext cx="4335190" cy="29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xn--80agpkdlcbvkd5n.xn--p1ai/uploads/content/07072015/20150707135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27176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5929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Прозрачность</a:t>
            </a:r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u="sng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u="sng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транспоренция)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i="1" dirty="0" smtClean="0">
                <a:solidFill>
                  <a:srgbClr val="6600CC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- свойство материала пропускать свет и отчетливо представлять предметы, находящиеся за этим материалом.</a:t>
            </a:r>
          </a:p>
        </p:txBody>
      </p:sp>
      <p:pic>
        <p:nvPicPr>
          <p:cNvPr id="45060" name="Picture 4" descr="металлокерамическая коронка в области десны часто имеет серую тен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741427" cy="2500330"/>
          </a:xfrm>
          <a:prstGeom prst="rect">
            <a:avLst/>
          </a:prstGeom>
          <a:noFill/>
        </p:spPr>
      </p:pic>
      <p:pic>
        <p:nvPicPr>
          <p:cNvPr id="45062" name="Picture 6" descr="безметалловая керамика в обсласти десны не имеет серой тени и выглядит лучше, чем металлокерам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315892"/>
            <a:ext cx="4819772" cy="2327817"/>
          </a:xfrm>
          <a:prstGeom prst="rect">
            <a:avLst/>
          </a:prstGeom>
          <a:noFill/>
        </p:spPr>
      </p:pic>
      <p:pic>
        <p:nvPicPr>
          <p:cNvPr id="45064" name="Picture 8" descr="http://www.medicus.ru/images/upload/77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4044" y="571480"/>
            <a:ext cx="333995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40567"/>
            <a:ext cx="5715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Полупрозрачность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или просвечиваемость зависит от количества света, которое может пропускать предмет. </a:t>
            </a:r>
          </a:p>
        </p:txBody>
      </p:sp>
      <p:pic>
        <p:nvPicPr>
          <p:cNvPr id="3" name="Picture 2" descr="http://stomatologclub.ru/uploads/images/00/00/01/2010/12/07/2b4b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142852"/>
            <a:ext cx="3143272" cy="3442200"/>
          </a:xfrm>
          <a:prstGeom prst="rect">
            <a:avLst/>
          </a:prstGeom>
          <a:noFill/>
        </p:spPr>
      </p:pic>
      <p:pic>
        <p:nvPicPr>
          <p:cNvPr id="4" name="Picture 10" descr="http://www.medicus.ru/images/upload/77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81865"/>
            <a:ext cx="3714776" cy="31761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456" y="3212976"/>
            <a:ext cx="4572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</a:rPr>
              <a:t>Предметы с высокой прозрачностью кажутся более светлыми, но чем прозрачнее материал, тем больше на его цвет влияет фон или ниже лежащий материал.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661198"/>
            <a:ext cx="6500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Флуоресценция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- разложение света на составляющие части.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6084" name="Picture 4" descr="http://s017.radikal.ru/i421/1111/fd/ef02753af0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4762500" cy="3124201"/>
          </a:xfrm>
          <a:prstGeom prst="rect">
            <a:avLst/>
          </a:prstGeom>
          <a:noFill/>
        </p:spPr>
      </p:pic>
      <p:pic>
        <p:nvPicPr>
          <p:cNvPr id="46086" name="Picture 6" descr="http://im5-tub-ru.yandex.net/i?id=47739519-5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14488"/>
            <a:ext cx="1666875" cy="1190625"/>
          </a:xfrm>
          <a:prstGeom prst="rect">
            <a:avLst/>
          </a:prstGeom>
          <a:noFill/>
        </p:spPr>
      </p:pic>
      <p:pic>
        <p:nvPicPr>
          <p:cNvPr id="46088" name="Picture 8" descr="http://www.medicus.ru/images/upload/771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285992"/>
            <a:ext cx="3333654" cy="4357718"/>
          </a:xfrm>
          <a:prstGeom prst="rect">
            <a:avLst/>
          </a:prstGeom>
          <a:noFill/>
        </p:spPr>
      </p:pic>
      <p:pic>
        <p:nvPicPr>
          <p:cNvPr id="46090" name="Picture 10" descr="http://www.medicus.ru/images/upload/771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2239559" cy="29860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Естественные зубы изменяют падающий свет различными способами: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трансмиссия,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отражение,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преломление,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поглощение. </a:t>
            </a:r>
          </a:p>
        </p:txBody>
      </p:sp>
      <p:pic>
        <p:nvPicPr>
          <p:cNvPr id="4" name="Picture 2" descr="http://www.denta-style.ru/images/1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771924" cy="2571768"/>
          </a:xfrm>
          <a:prstGeom prst="rect">
            <a:avLst/>
          </a:prstGeom>
          <a:noFill/>
        </p:spPr>
      </p:pic>
      <p:pic>
        <p:nvPicPr>
          <p:cNvPr id="5" name="Picture 2" descr="Вид Поверхностного кариеса на распиле зуба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3488060" cy="2637848"/>
          </a:xfrm>
          <a:prstGeom prst="rect">
            <a:avLst/>
          </a:prstGeom>
          <a:noFill/>
        </p:spPr>
      </p:pic>
      <p:pic>
        <p:nvPicPr>
          <p:cNvPr id="2050" name="Picture 2" descr="http://ligeya.com.ua/inztiks/e_cart/images/items/zu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8105" y="1435959"/>
            <a:ext cx="4258725" cy="25479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458956"/>
            <a:ext cx="32146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 естественного зуба падающие лучи света преломляются и отражаются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кристаллами эмали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 призмами дентина.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Сходный эффект получают с помощью определенных составов и структур керамического материала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7106" name="Picture 2" descr="http://www.medicus.ru/images/upload/77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4292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1" y="836712"/>
            <a:ext cx="8929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3 </a:t>
            </a:r>
            <a:r>
              <a:rPr lang="ru-RU" sz="2800" b="1" dirty="0"/>
              <a:t>.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Материалы для хирургического лечения и деформаций челюстно-лицевой области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Для восстановления костных и </a:t>
            </a:r>
            <a:r>
              <a:rPr lang="ru-RU" sz="2400" b="1" dirty="0" smtClean="0"/>
              <a:t>мягких тканей лица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Для зубных имплантатов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937" y="2204864"/>
            <a:ext cx="3714744" cy="240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medprom.ru/pictures/mpp_0001231/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723441"/>
            <a:ext cx="2650452" cy="2286016"/>
          </a:xfrm>
          <a:prstGeom prst="rect">
            <a:avLst/>
          </a:prstGeom>
          <a:noFill/>
        </p:spPr>
      </p:pic>
      <p:pic>
        <p:nvPicPr>
          <p:cNvPr id="30722" name="Picture 2" descr="http://lamcdn.net/lookatme.ru/post-image/EhukC4GsnAEUaxngtzebL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3764512"/>
            <a:ext cx="2857520" cy="2857520"/>
          </a:xfrm>
          <a:prstGeom prst="rect">
            <a:avLst/>
          </a:prstGeom>
          <a:noFill/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165384"/>
            <a:ext cx="2131471" cy="26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cap="all" dirty="0" smtClean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FF"/>
                </a:solidFill>
                <a:effectLst>
                  <a:reflection blurRad="6350" stA="60000" endA="900" endPos="58000" dir="5400000" sy="-100000" algn="bl" rotWithShape="0"/>
                </a:effectLst>
              </a:rPr>
              <a:t>4. </a:t>
            </a:r>
            <a:r>
              <a:rPr lang="ru-RU" sz="2400" b="1" i="1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FF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Материалы для ортодонтического лечения аномалий прикуса и зубных рядов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ортодонтической проволоки и дуг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брекетов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фиксации ортодонтических аппаратов</a:t>
            </a:r>
            <a:endParaRPr lang="ru-RU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6" name="Picture 2" descr="http://wbdent.ru/storage/9dfe5ab34a66ea0dc91ed16e4c10d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26452"/>
            <a:ext cx="5357818" cy="2988659"/>
          </a:xfrm>
          <a:prstGeom prst="rect">
            <a:avLst/>
          </a:prstGeom>
          <a:noFill/>
        </p:spPr>
      </p:pic>
      <p:pic>
        <p:nvPicPr>
          <p:cNvPr id="31748" name="Picture 4" descr="http://www.sfantamaria.com/img/26772I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804059"/>
            <a:ext cx="1700832" cy="1917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newsfromweb.ru/images/news11/651018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287" y="2698624"/>
            <a:ext cx="4643470" cy="2004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7667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.Материалы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лечения при частичной и полной потери зубов ( в ортопедической стоматологии)</a:t>
            </a:r>
          </a:p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Основные, для зубных протезов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несъемных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съемных</a:t>
            </a:r>
            <a:endParaRPr lang="ru-RU" sz="2400" b="1" dirty="0"/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Вспомогательные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 клинические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 зуботехнические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268760"/>
            <a:ext cx="2781300" cy="219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134070"/>
            <a:ext cx="3565029" cy="267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www.pcweek.ru/upload/iblock/523/3d-pechat_v_rosf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3054" y="3284983"/>
            <a:ext cx="4126243" cy="3223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7"/>
            <a:ext cx="88673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b="1" i="1" u="sng" dirty="0">
                <a:ln>
                  <a:solidFill>
                    <a:srgbClr val="6600CC"/>
                  </a:solidFill>
                </a:ln>
                <a:solidFill>
                  <a:srgbClr val="6600FF"/>
                </a:solidFill>
              </a:rPr>
              <a:t>Все стоматологические </a:t>
            </a:r>
            <a:r>
              <a:rPr lang="ru-RU" sz="2800" b="1" i="1" u="sng" dirty="0" smtClean="0">
                <a:ln>
                  <a:solidFill>
                    <a:srgbClr val="6600CC"/>
                  </a:solidFill>
                </a:ln>
                <a:solidFill>
                  <a:srgbClr val="6600FF"/>
                </a:solidFill>
              </a:rPr>
              <a:t>материалы (ортопедия) </a:t>
            </a:r>
            <a:r>
              <a:rPr lang="ru-RU" sz="2800" b="1" dirty="0">
                <a:ln>
                  <a:solidFill>
                    <a:srgbClr val="6600CC"/>
                  </a:solidFill>
                </a:ln>
                <a:solidFill>
                  <a:srgbClr val="6600FF"/>
                </a:solidFill>
              </a:rPr>
              <a:t>подразделяют на три основных класса в зависимости от </a:t>
            </a:r>
            <a:r>
              <a:rPr lang="ru-RU" sz="2800" b="1" u="sng" dirty="0">
                <a:ln>
                  <a:solidFill>
                    <a:srgbClr val="6600CC"/>
                  </a:solidFill>
                </a:ln>
                <a:solidFill>
                  <a:srgbClr val="6600FF"/>
                </a:solidFill>
              </a:rPr>
              <a:t>химической природы</a:t>
            </a:r>
            <a:r>
              <a:rPr lang="ru-RU" sz="2800" b="1" dirty="0">
                <a:ln>
                  <a:solidFill>
                    <a:srgbClr val="6600CC"/>
                  </a:solidFill>
                </a:ln>
                <a:solidFill>
                  <a:srgbClr val="6600FF"/>
                </a:solidFill>
              </a:rPr>
              <a:t>:</a:t>
            </a:r>
          </a:p>
          <a:p>
            <a:pPr>
              <a:defRPr/>
            </a:pP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неорганические материалы </a:t>
            </a:r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керамика</a:t>
            </a: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defRPr/>
            </a:pP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металлы;</a:t>
            </a:r>
          </a:p>
          <a:p>
            <a:pPr>
              <a:defRPr/>
            </a:pP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полимеры.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2844345"/>
            <a:ext cx="3077176" cy="35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9792">
            <a:off x="205016" y="3912006"/>
            <a:ext cx="5429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12" y="665701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Каждый класс подразделяется на </a:t>
            </a:r>
            <a:r>
              <a:rPr lang="ru-RU" sz="2800" b="1" cap="all" dirty="0">
                <a:ln w="9000" cmpd="sng">
                  <a:solidFill>
                    <a:srgbClr val="6600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типы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>
              <a:defRPr/>
            </a:pPr>
            <a:r>
              <a:rPr lang="ru-RU" sz="2000" b="1" i="1" dirty="0" smtClean="0">
                <a:ln w="1905">
                  <a:solidFill>
                    <a:srgbClr val="00808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 </a:t>
            </a:r>
            <a:r>
              <a:rPr lang="ru-RU" sz="2000" b="1" i="1" dirty="0">
                <a:ln w="1905">
                  <a:solidFill>
                    <a:srgbClr val="00808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стоматологических материалов по </a:t>
            </a:r>
            <a:r>
              <a:rPr lang="ru-RU" sz="2000" b="1" i="1" u="sng" dirty="0">
                <a:ln w="1905">
                  <a:solidFill>
                    <a:srgbClr val="008080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химической</a:t>
            </a:r>
            <a:r>
              <a:rPr lang="ru-RU" sz="2000" b="1" i="1" dirty="0">
                <a:ln w="1905">
                  <a:solidFill>
                    <a:srgbClr val="00808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природе</a:t>
            </a:r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C0099"/>
                </a:solidFill>
              </a:rPr>
              <a:t>ОСНОВНЫЕ КЛАССЫ СТОМАТОЛОГИЧЕСКИХ МАТЕРИАЛОВ </a:t>
            </a:r>
          </a:p>
          <a:p>
            <a:pPr algn="ctr"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КЕРАМИКА                       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9900"/>
                </a:solidFill>
              </a:rPr>
              <a:t>ПОЛИМЕРЫ</a:t>
            </a: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ru-RU" sz="2400" b="1" i="1" dirty="0" smtClean="0">
                <a:ln w="1905">
                  <a:solidFill>
                    <a:srgbClr val="C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МЕТАЛЛЫ</a:t>
            </a:r>
          </a:p>
          <a:p>
            <a:pPr>
              <a:defRPr/>
            </a:pPr>
            <a:endParaRPr lang="ru-RU" sz="2400" b="1" dirty="0">
              <a:ln w="1905">
                <a:solidFill>
                  <a:srgbClr val="C00000"/>
                </a:solidFill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Неорганические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>
                  <a:solidFill>
                    <a:srgbClr val="00990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Твердые</a:t>
            </a:r>
            <a:r>
              <a:rPr lang="ru-RU" sz="2400" b="1" dirty="0" smtClean="0">
                <a:ln w="1905">
                  <a:solidFill>
                    <a:srgbClr val="C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9900"/>
                </a:solidFill>
              </a:rPr>
              <a:t>Воски</a:t>
            </a:r>
            <a:endParaRPr lang="ru-RU" sz="24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Стекла                                            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9900"/>
                </a:solidFill>
              </a:rPr>
              <a:t>Эластомеры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Кристаллическая                </a:t>
            </a:r>
            <a:r>
              <a:rPr lang="ru-RU" sz="2400" b="1" dirty="0" smtClean="0">
                <a:ln w="1905">
                  <a:solidFill>
                    <a:srgbClr val="C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Интерметаллические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керамика                                         </a:t>
            </a:r>
            <a:r>
              <a:rPr lang="ru-RU" sz="2000" b="1" dirty="0" smtClean="0">
                <a:ln w="1905">
                  <a:solidFill>
                    <a:srgbClr val="C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соединения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393028" y="3973739"/>
            <a:ext cx="802708" cy="980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27584" y="3953828"/>
            <a:ext cx="216024" cy="6489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135603" y="3022654"/>
            <a:ext cx="928691" cy="363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538786" y="3385340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485918" y="3022654"/>
            <a:ext cx="1800198" cy="410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28197" y="4025266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41941" y="4025267"/>
            <a:ext cx="214314" cy="235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20072" y="4025267"/>
            <a:ext cx="423498" cy="577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43570" y="4025267"/>
            <a:ext cx="728630" cy="288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509396" y="4489615"/>
            <a:ext cx="1000133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980805" y="4025267"/>
            <a:ext cx="500062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://massanet.ru/wp-content/uploads/2011/10/45678987632532353232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499104"/>
            <a:ext cx="2357454" cy="13588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453219" y="4301058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905">
                  <a:solidFill>
                    <a:srgbClr val="C00000"/>
                  </a:solidFill>
                </a:ln>
                <a:solidFill>
                  <a:srgbClr val="C050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Сплавы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all" normalizeH="0" baseline="0" dirty="0" smtClean="0">
                <a:ln w="9000" cmpd="sng">
                  <a:solidFill>
                    <a:srgbClr val="009900"/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Требования, предъявляемые к основным стоматологическим материалам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6600FF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1. Токсикологические - отсутствие раздражающего, бластомогенного  (способствующего образованию опухоли), токсико-аллергического действий.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C0099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2. Гигиенические - отсутствие условий, ухудшающих гигиену полости рта, в частности, ретенционных пунктов для пищи и образования налета.</a:t>
            </a:r>
          </a:p>
        </p:txBody>
      </p:sp>
      <p:pic>
        <p:nvPicPr>
          <p:cNvPr id="18434" name="Picture 2" descr="http://im4-tub-ru.yandex.net/i?id=437381127-6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4659272"/>
            <a:ext cx="3071834" cy="2163264"/>
          </a:xfrm>
          <a:prstGeom prst="rect">
            <a:avLst/>
          </a:prstGeom>
          <a:noFill/>
        </p:spPr>
      </p:pic>
      <p:pic>
        <p:nvPicPr>
          <p:cNvPr id="18436" name="Picture 4" descr="http://gigamir.net/upload/img/content/originnal_af0d1c12cf9d294a5d6f27f8b71fd7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" y="4221674"/>
            <a:ext cx="2589598" cy="2071678"/>
          </a:xfrm>
          <a:prstGeom prst="rect">
            <a:avLst/>
          </a:prstGeom>
          <a:noFill/>
        </p:spPr>
      </p:pic>
      <p:pic>
        <p:nvPicPr>
          <p:cNvPr id="1026" name="Picture 2" descr="http://www.startsmile.ru/upload/iblock/b7c/klinicheskiy-sluchay-1-do.jpg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18" y="4124781"/>
            <a:ext cx="3292002" cy="22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948</Words>
  <Application>Microsoft Office PowerPoint</Application>
  <PresentationFormat>Экран (4:3)</PresentationFormat>
  <Paragraphs>143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Классификация стоматологических материалов.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стоматологических материалов.</dc:title>
  <dc:creator>Пользователь</dc:creator>
  <cp:lastModifiedBy>Nitrium</cp:lastModifiedBy>
  <cp:revision>125</cp:revision>
  <dcterms:created xsi:type="dcterms:W3CDTF">2013-01-15T13:28:32Z</dcterms:created>
  <dcterms:modified xsi:type="dcterms:W3CDTF">2020-05-15T06:09:12Z</dcterms:modified>
</cp:coreProperties>
</file>