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3" r:id="rId5"/>
    <p:sldId id="281" r:id="rId6"/>
    <p:sldId id="283" r:id="rId7"/>
    <p:sldId id="287" r:id="rId8"/>
    <p:sldId id="282" r:id="rId9"/>
    <p:sldId id="290" r:id="rId10"/>
    <p:sldId id="291" r:id="rId11"/>
    <p:sldId id="288" r:id="rId12"/>
    <p:sldId id="284" r:id="rId13"/>
    <p:sldId id="274" r:id="rId14"/>
    <p:sldId id="277" r:id="rId15"/>
    <p:sldId id="279" r:id="rId16"/>
    <p:sldId id="276" r:id="rId17"/>
    <p:sldId id="278" r:id="rId18"/>
    <p:sldId id="275" r:id="rId19"/>
    <p:sldId id="289" r:id="rId20"/>
    <p:sldId id="280" r:id="rId21"/>
    <p:sldId id="263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CC0099"/>
    <a:srgbClr val="66FF33"/>
    <a:srgbClr val="66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8A90-F787-4F0F-BEF6-58E7BD956C87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CE87A-C1D1-4C3B-B146-7FA35560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32261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pandia.ru/1571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pandia.ru/15536/" TargetMode="External"/><Relationship Id="rId4" Type="http://schemas.openxmlformats.org/officeDocument/2006/relationships/hyperlink" Target="http://www.pandia.ru/5409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www.pandia.ru/15518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pandia.ru/6114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3416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pandia.ru/55384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2286016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rgbClr val="66FF3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Управление </a:t>
            </a:r>
            <a:r>
              <a:rPr lang="ru-RU" b="1" cap="all" dirty="0" smtClean="0">
                <a:ln w="9000" cmpd="sng">
                  <a:solidFill>
                    <a:srgbClr val="66FF3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66FF3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rgbClr val="66FF3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качеством </a:t>
            </a:r>
            <a:r>
              <a:rPr lang="ru-RU" b="1" cap="all" dirty="0">
                <a:ln w="9000" cmpd="sng">
                  <a:solidFill>
                    <a:srgbClr val="66FF3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в стоматологии</a:t>
            </a:r>
          </a:p>
        </p:txBody>
      </p:sp>
      <p:pic>
        <p:nvPicPr>
          <p:cNvPr id="16387" name="Picture 3" descr="http://www.jaunted.com/files/34094/dentalw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4000" contrast="8000"/>
          </a:blip>
          <a:srcRect/>
          <a:stretch>
            <a:fillRect/>
          </a:stretch>
        </p:blipFill>
        <p:spPr bwMode="auto">
          <a:xfrm>
            <a:off x="2979524" y="2348880"/>
            <a:ext cx="597048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815841" cy="1686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чество услу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309634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Алгоритм лечения пациента с кариесом зубов: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 стадии пятна:</a:t>
            </a:r>
            <a:endParaRPr lang="ru-RU" sz="2800" b="1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</a:t>
            </a:r>
            <a:r>
              <a:rPr lang="ru-RU" sz="20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вариантов</a:t>
            </a:r>
            <a:r>
              <a:rPr lang="ru-RU" sz="20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Очистка поверхности зуба от налета;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Изоляция от влаги;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Обработка поверхности зуба 0,5— 1 % раствором перекиси водорода;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Высушивание;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 реминерализирующими препаратами в течение 15—20 минут (10% р-р глюконата кальция, 3% р-р "Ремодента");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Высушивание поверхности зуба в течение 3— 5 сек.</a:t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Нанесение фторсодержащих препаратов (2% р-р фторида натрия, Sol. Fluocali, Fluocal-gel);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Высушивание поверхности зуба в течение 3— 5 сек.</a:t>
            </a:r>
          </a:p>
          <a:p>
            <a:pPr marL="457200" indent="-457200"/>
            <a:r>
              <a:rPr lang="ru-RU" sz="20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Курс реминерализующей терапии состоит из 10—15 процедур и</a:t>
            </a:r>
            <a:br>
              <a:rPr lang="ru-RU" sz="20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осуществляется в течение 3—4 недель. </a:t>
            </a:r>
          </a:p>
          <a:p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Далее проводится диспансерное наблюдение.</a:t>
            </a:r>
            <a:endParaRPr lang="ru-RU" sz="2000" b="1" dirty="0">
              <a:ln w="1905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2" y="357728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Стандарт качества оказания медицинских услуг </a:t>
            </a:r>
          </a:p>
          <a:p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hlinkClick r:id="rId2"/>
              </a:rPr>
              <a:t>Протокол ведения больных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) – это 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hlinkClick r:id="rId3"/>
              </a:rPr>
              <a:t>набор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минимально необходимых и достаточных диагностических манипуляций (услуг), с их интерпретацией, необходимых для постановки диагноза,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а также, последовательный 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hlinkClick r:id="rId4"/>
              </a:rPr>
              <a:t>минимальный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алгоритм лечебных манипуляций (услуг), направленных на устранение клинических проявлений выявленного 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hlinkClick r:id="rId5"/>
              </a:rPr>
              <a:t>заболевания</a:t>
            </a:r>
            <a:r>
              <a:rPr lang="ru-RU" sz="2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3399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с фиксированными критериями качества их оказания.</a:t>
            </a:r>
            <a:endParaRPr lang="ru-RU" sz="2000" b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3399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3796" name="Picture 4" descr="http://sanatate.md/data/pic/pmenu/1736/2_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28" y="3789040"/>
            <a:ext cx="3619493" cy="2714620"/>
          </a:xfrm>
          <a:prstGeom prst="rect">
            <a:avLst/>
          </a:prstGeom>
          <a:noFill/>
        </p:spPr>
      </p:pic>
      <p:pic>
        <p:nvPicPr>
          <p:cNvPr id="5" name="Picture 2" descr="http://professionaldentistrycr.com/perfil/demo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01845"/>
            <a:ext cx="4214805" cy="28098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CC009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Контроль качества оказания медицинских услуг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– это совокупность мероприятий позволяющих осуществлять динамическое </a:t>
            </a:r>
            <a:r>
              <a:rPr lang="ru-RU" sz="2400" b="1" i="1" u="sng" dirty="0" smtClean="0">
                <a:ln w="1905"/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сопоставление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hlinkClick r:id="rId2"/>
              </a:rPr>
              <a:t>деятельности медицинской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организации, ее персонала, результатов их деятельности,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 также условий осуществления их деятельности,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 стандартами, регламентирующими оказание медицинских услуг населению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проводимых по инициативе уполномоченного на это органа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7892" name="Picture 4" descr="http://www.zizu.lv/sites/default/files/dattach/dentalgi/img_add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13853"/>
            <a:ext cx="3786214" cy="2844147"/>
          </a:xfrm>
          <a:prstGeom prst="rect">
            <a:avLst/>
          </a:prstGeom>
          <a:noFill/>
        </p:spPr>
      </p:pic>
      <p:pic>
        <p:nvPicPr>
          <p:cNvPr id="6" name="Picture 2" descr="http://www.kleos.ru/img/user_photo/ka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345693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2.aif.ru/public/news/big/351/3510a2bb6630f69410e894dda02d562c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929198"/>
            <a:ext cx="2558615" cy="1928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Ведомственный контроль качества</a:t>
            </a:r>
          </a:p>
          <a:p>
            <a:pPr algn="ctr"/>
            <a:endParaRPr lang="ru-RU" sz="2800" b="1" i="1" u="sng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Приказом Министерства РФ и федерального фонда ОМС от </a:t>
            </a: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24.10.1996 года № 363,77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утверждено положение, устанавливающее общие принципы контроля качества стоматологической помощи населению в учреждениях здравоохранения </a:t>
            </a:r>
            <a:r>
              <a:rPr lang="ru-RU" sz="20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 зависимо от форм собственности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22530" name="Picture 2" descr="http://euro-dent.com.ua/img/visred/blok_265_19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3214710" cy="24019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2643182"/>
            <a:ext cx="5572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6600FF"/>
                  </a:solidFill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 своей сути ведомственный контроль – внутренняя функция руководителей клиник и вышестоящих органов управления</a:t>
            </a:r>
          </a:p>
          <a:p>
            <a:endParaRPr lang="ru-RU" dirty="0" smtClean="0">
              <a:latin typeface="Georgia" pitchFamily="18" charset="0"/>
            </a:endParaRPr>
          </a:p>
          <a:p>
            <a:pPr>
              <a:buBlip>
                <a:blip r:embed="rId5"/>
              </a:buBlip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по определению степени соответствия фактических показателей качества установленным требованиям ( стандартам, нормативам), </a:t>
            </a:r>
          </a:p>
          <a:p>
            <a:pPr>
              <a:buBlip>
                <a:blip r:embed="rId5"/>
              </a:buBlip>
            </a:pPr>
            <a:r>
              <a:rPr lang="ru-RU" b="1" dirty="0" smtClean="0">
                <a:solidFill>
                  <a:srgbClr val="6600FF"/>
                </a:solidFill>
                <a:latin typeface="Georgia" pitchFamily="18" charset="0"/>
              </a:rPr>
              <a:t>  а также организация и проведение необходимых корректирующих воздействий.</a:t>
            </a:r>
            <a:endParaRPr lang="ru-RU" b="1" dirty="0">
              <a:solidFill>
                <a:srgbClr val="66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Ведомственный контроль осуществляется экспертным путем лицами клиник, клинико -экспертными комиссиями и главными внештатными и штатными специалистами всех уровней управления здравоохранения.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	 </a:t>
            </a:r>
            <a:r>
              <a:rPr lang="ru-RU" sz="24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На уровне стоматологической клиники экспертиза качества осуществляется по ступеням:</a:t>
            </a:r>
          </a:p>
        </p:txBody>
      </p:sp>
      <p:pic>
        <p:nvPicPr>
          <p:cNvPr id="3074" name="Picture 2" descr="http://kub.kz/uploads/posts/2010-01/1263514429_ccb3e61e150c99d73fd5fbc418c5c49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333" y="3933056"/>
            <a:ext cx="4019550" cy="2695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61" y="3006150"/>
            <a:ext cx="5508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первая ступень - заведующих подразделениями;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вторая ступень -  зам. руководителя по экспертной работе</a:t>
            </a:r>
            <a:r>
              <a:rPr lang="ru-RU" sz="2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третья ступень – клинико – экспертная комиссия учреждения.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001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3399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Ведомственный контроль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стоматологической помощи является основным видом контроля </a:t>
            </a:r>
            <a:r>
              <a:rPr lang="ru-RU" sz="2400" b="1" dirty="0" smtClean="0">
                <a:ln w="1905">
                  <a:solidFill>
                    <a:srgbClr val="6600FF"/>
                  </a:solidFill>
                </a:ln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приближенным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исполнителям стоматологических услуг.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samsmu.ru/images/smu/depart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4981575" cy="3886201"/>
          </a:xfrm>
          <a:prstGeom prst="rect">
            <a:avLst/>
          </a:prstGeom>
          <a:noFill/>
        </p:spPr>
      </p:pic>
      <p:pic>
        <p:nvPicPr>
          <p:cNvPr id="1028" name="Picture 4" descr="http://elets-stomatologiya.ru/gallery/bugelzamok.jp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3530227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chemeClr val="accent6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CC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Экспертному контролю  обязательно подлежат случаи</a:t>
            </a:r>
            <a:r>
              <a:rPr lang="ru-RU" sz="2000" dirty="0" smtClean="0">
                <a:effectLst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 :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летальных исходов;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внутриклинического инфицирования и осложнений;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первичного выхода на инвалидность;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временной нетрудоспособности;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расхождение диагнозов;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жалобы пациентов и их родственников</a:t>
            </a:r>
            <a:endParaRPr lang="ru-RU" sz="2000" b="1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Все остальные случаи подвергаются экспертной оценке методом «случайной» выборки.</a:t>
            </a:r>
          </a:p>
          <a:p>
            <a:r>
              <a:rPr lang="ru-RU" sz="2000" dirty="0" smtClean="0">
                <a:latin typeface="Georgia" pitchFamily="18" charset="0"/>
              </a:rPr>
              <a:t>Пример: зав. подразделением проверяет не менее 50% законченных случаев лечения.</a:t>
            </a:r>
          </a:p>
          <a:p>
            <a:r>
              <a:rPr lang="ru-RU" sz="2000" dirty="0" smtClean="0">
                <a:latin typeface="Georgia" pitchFamily="18" charset="0"/>
              </a:rPr>
              <a:t>Экспертиза качества стом. помощи предусматривает сопоставление соответствующим стандартам, которые должны содержать унифицированный объем диагностических и лечебных мероприятий.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  <a:alpha val="35000"/>
              </a:schemeClr>
            </a:gs>
            <a:gs pos="64999">
              <a:schemeClr val="accent6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Эксперт во время проведения экспертизы качества лечебно – диагностического процесса 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оценивает полноту и своевременность диагностических мероприятий, соблюдение лечебных мероприятий и правильность и точность постановки диагноза;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выявляет дефекты и устанавливает их причины;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готовит рекомендации по  устранению и предупреждению выявленных недостатков</a:t>
            </a:r>
          </a:p>
          <a:p>
            <a:r>
              <a:rPr lang="ru-RU" dirty="0" smtClean="0">
                <a:latin typeface="Georgia" pitchFamily="18" charset="0"/>
              </a:rPr>
              <a:t>По результатам проверки заполняется </a:t>
            </a:r>
            <a:r>
              <a:rPr lang="ru-RU" sz="2000" b="1" cap="all" dirty="0" smtClean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«Карта оценки качества»</a:t>
            </a:r>
            <a:endParaRPr lang="ru-RU" sz="2000" dirty="0">
              <a:ln w="9000" cmpd="sng">
                <a:solidFill>
                  <a:srgbClr val="6600FF"/>
                </a:solidFill>
                <a:prstDash val="solid"/>
              </a:ln>
              <a:solidFill>
                <a:srgbClr val="CC00C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isratophotel.ru/uploads/posts/2012-01/1327685259_israeli-medicine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364206" cy="3571900"/>
          </a:xfrm>
          <a:prstGeom prst="rect">
            <a:avLst/>
          </a:prstGeom>
          <a:noFill/>
        </p:spPr>
      </p:pic>
      <p:pic>
        <p:nvPicPr>
          <p:cNvPr id="2052" name="Picture 4" descr="http://megasklad.ru/data/photoes/179676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3" y="3071810"/>
            <a:ext cx="363913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87154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n>
                  <a:solidFill>
                    <a:srgbClr val="6600FF"/>
                  </a:solidFill>
                </a:ln>
                <a:solidFill>
                  <a:srgbClr val="CC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Комиссионная клиническая экспертиза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Клинико – экспертная комиссия (КЭК)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организуется для </a:t>
            </a: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обсуждения и принятия решения по наиболее значимым вопросам диагностики,</a:t>
            </a: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лечения, </a:t>
            </a: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тактики ведения, </a:t>
            </a: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реабилитации, </a:t>
            </a: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решения конфликтных ситуаций и претензий пациентов  возникающий в процессе оказания стоматологической помощи.</a:t>
            </a:r>
          </a:p>
        </p:txBody>
      </p:sp>
      <p:pic>
        <p:nvPicPr>
          <p:cNvPr id="7170" name="Picture 2" descr="http://s44.radikal.ru/i104/1003/82/022b489173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00438"/>
            <a:ext cx="3143240" cy="3194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4143380"/>
            <a:ext cx="2571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КЭК проводит заседания в соответствии с утвержденным планом либо по мере необходимости.</a:t>
            </a:r>
          </a:p>
        </p:txBody>
      </p:sp>
      <p:pic>
        <p:nvPicPr>
          <p:cNvPr id="2" name="Picture 2" descr="http://vipspravka.com/uploads/articles/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49059"/>
            <a:ext cx="2428860" cy="3108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rgbClr val="CC00CC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КЭК выполняет функции: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Проводит экспертную оценку качества эффективности лечебно – диагностического процесса,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Оценивает конечные результаты деятельности специалистов и структурных подразделений, выполнение стандартов,</a:t>
            </a:r>
          </a:p>
        </p:txBody>
      </p:sp>
      <p:pic>
        <p:nvPicPr>
          <p:cNvPr id="6146" name="Picture 2" descr="http://www.tolku4ka.ru/images/47270_2010111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744" y="3500438"/>
            <a:ext cx="3910161" cy="3357562"/>
          </a:xfrm>
          <a:prstGeom prst="rect">
            <a:avLst/>
          </a:prstGeom>
          <a:noFill/>
        </p:spPr>
      </p:pic>
      <p:pic>
        <p:nvPicPr>
          <p:cNvPr id="6148" name="Picture 4" descr="http://img02.rl0.ru/aeb90557b5a46632b00bc33a3a2287a2/432x288/www.aif.ru/pictures/201202/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63855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800" b="1" dirty="0" smtClean="0">
                <a:ln w="1905"/>
                <a:gradFill flip="none" rotWithShape="1">
                  <a:gsLst>
                    <a:gs pos="6100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Несмотря на достижения современной стоматологии на практике возникают ситуации, когда лечебные мероприятия </a:t>
            </a:r>
          </a:p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 приводят</a:t>
            </a:r>
            <a:r>
              <a:rPr lang="ru-RU" sz="2800" b="1" dirty="0" smtClean="0">
                <a:ln w="1905"/>
                <a:gradFill flip="none" rotWithShape="1">
                  <a:gsLst>
                    <a:gs pos="6100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к желаемому эффекту и могут быть связаны с врачебными ошибками, так или иначе повлиявшими на процесс и результат лечения.</a:t>
            </a:r>
          </a:p>
        </p:txBody>
      </p:sp>
      <p:pic>
        <p:nvPicPr>
          <p:cNvPr id="31748" name="Picture 4" descr="http://img-fotki.yandex.ru/get/5703/staskins.21/0_948cf_dde25e6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3580294"/>
            <a:ext cx="4286248" cy="3266121"/>
          </a:xfrm>
          <a:prstGeom prst="rect">
            <a:avLst/>
          </a:prstGeom>
          <a:noFill/>
        </p:spPr>
      </p:pic>
      <p:pic>
        <p:nvPicPr>
          <p:cNvPr id="31750" name="Picture 6" descr="http://www.eksiduyuru.com/files/1369/13693386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9" y="3356992"/>
            <a:ext cx="2571768" cy="2770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Картинки по запросу выпала пломб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70" y="3125122"/>
            <a:ext cx="24471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ubki.ucoz.com/sto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73714"/>
            <a:ext cx="3643306" cy="28842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n w="1905"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sz="2400" b="1" i="1" dirty="0" smtClean="0">
                <a:ln w="1905">
                  <a:solidFill>
                    <a:srgbClr val="00B050"/>
                  </a:solidFill>
                </a:ln>
                <a:solidFill>
                  <a:srgbClr val="66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Принимает решение по предоставлению лечащего врача и зав. отделением: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продлении листка нетрудоспособности;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конфликтных ситуациях экспертизы нетрудоспособности;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направлении пациента на медико – социальную экспертизу;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случае исков и претензий страховых компаний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направлении пациента за пределы административной территории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запросу других клиник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поступлении исковых заявлений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претензий пациентов.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принимается большинством голосов.</a:t>
            </a:r>
            <a:endParaRPr lang="ru-RU" sz="2000" dirty="0">
              <a:ln w="1905">
                <a:solidFill>
                  <a:srgbClr val="C00000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3399FF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Права - комиссии: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1.  Дает рекомендации лечебному учреждению о проведении лекций, семинаров, выездных циклов по усовершенствованию врачей с целью повышения квалификации.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42" name="Picture 2" descr="http://www.tzrich.com/images/tup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929222" cy="36870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3214686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2.  Вносит изменения в план лечения пациента и дает рекомендации по коррекции лечения.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3399FF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Ответственность.</a:t>
            </a:r>
            <a:r>
              <a:rPr lang="ru-RU" sz="2800" b="1" cap="all" dirty="0" smtClean="0">
                <a:ln w="9000" cmpd="sng">
                  <a:solidFill>
                    <a:srgbClr val="3399FF"/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rgbClr val="3399FF"/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1. Комиссия несет ответственность за достоверность, обоснованность и объективность результатов проводимой экспертизы.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www.dentoday.ru/pict/a52dcab70dae154e2dca1fdbe1a009a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71744"/>
            <a:ext cx="5143536" cy="38576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429000"/>
            <a:ext cx="3500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2. Решение комиссии может быть обжаловано в установленном порядке.</a:t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endParaRPr lang="ru-RU" sz="2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Вневедомственная экспертиза качества стоматологической помощи</a:t>
            </a:r>
          </a:p>
          <a:p>
            <a:r>
              <a:rPr lang="ru-RU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Осуществляется внештатным медицинским экспертом а так же экспертом страховых медицинских организаций.</a:t>
            </a:r>
          </a:p>
        </p:txBody>
      </p:sp>
      <p:pic>
        <p:nvPicPr>
          <p:cNvPr id="2050" name="Picture 2" descr="http://www.xa-xa.org/uploads/posts/2011-03/1300092762_69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922" y="2571743"/>
            <a:ext cx="3739756" cy="40576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000372"/>
            <a:ext cx="52149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задачей внештатного эксперта является </a:t>
            </a:r>
            <a:r>
              <a:rPr lang="ru-RU" sz="2000" b="1" dirty="0" smtClean="0">
                <a:ln w="1905">
                  <a:solidFill>
                    <a:srgbClr val="6600FF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оценка правильности выбора </a:t>
            </a:r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технологии, сроков и качества оказываемых стоматологических услуг, их соответствия установленным стандартам.</a:t>
            </a:r>
          </a:p>
          <a:p>
            <a:r>
              <a:rPr lang="ru-RU" sz="2000" b="1" dirty="0" smtClean="0">
                <a:ln w="190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Эксперт может проводить экспертизу индивидуально или совместно с другими экспертами в соответствии с предписанием.</a:t>
            </a:r>
            <a:endParaRPr lang="ru-RU" sz="2000" b="1" dirty="0">
              <a:ln w="1905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FF33CC"/>
                  </a:solidFill>
                  <a:prstDash val="solid"/>
                </a:ln>
                <a:solidFill>
                  <a:srgbClr val="CC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Судебно – медицинская экспертиза</a:t>
            </a:r>
            <a:endParaRPr lang="ru-RU" sz="3200" dirty="0" smtClean="0">
              <a:ln w="9000" cmpd="sng">
                <a:solidFill>
                  <a:srgbClr val="FF33CC"/>
                </a:solidFill>
                <a:prstDash val="solid"/>
              </a:ln>
              <a:solidFill>
                <a:srgbClr val="CC00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r>
              <a:rPr lang="ru-RU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Назначается  судом - в связи с рассмотрением судебного дела</a:t>
            </a:r>
          </a:p>
          <a:p>
            <a:endParaRPr lang="ru-RU" dirty="0" smtClean="0"/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экспертами ставятся вопросы: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Насколько правильно и своевременно был поставлен диагноз?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Допускались ли нарушения при оказании стоматологической услуги?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были ли показаны проведенные вмешательства?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допущены нарушения , то к каким последствиям это привело?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Имелись ли противопоказания для проведения данных манипуляций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Степень тяжести телесных повреждений?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Могут ли быть устранены последствия причинения вреда </a:t>
            </a:r>
            <a:r>
              <a:rPr lang="ru-RU" b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здоровью?</a:t>
            </a:r>
            <a:endParaRPr lang="ru-RU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joker.vblage.ru/uploads/posts/2012-01/1327388314_dantis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86190"/>
            <a:ext cx="3221572" cy="2161915"/>
          </a:xfrm>
          <a:prstGeom prst="rect">
            <a:avLst/>
          </a:prstGeom>
          <a:noFill/>
        </p:spPr>
      </p:pic>
      <p:pic>
        <p:nvPicPr>
          <p:cNvPr id="7172" name="Picture 4" descr="http://news.vmariel.ru/uploads/posts/2012-12/1356501382_sudebnie-processi-urlica.jp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926151"/>
            <a:ext cx="2571736" cy="1931849"/>
          </a:xfrm>
          <a:prstGeom prst="rect">
            <a:avLst/>
          </a:prstGeom>
          <a:noFill/>
        </p:spPr>
      </p:pic>
      <p:pic>
        <p:nvPicPr>
          <p:cNvPr id="7174" name="Picture 6" descr="http://aksakal.info/uploads/posts/2013-01/1359565130_45.jpg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8259" y="4714884"/>
            <a:ext cx="3195741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5769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Пациенты не имея ясного представления о специфических особенностях, возможностях и проблемах врачебной профессии,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часто склонны объяснять отсутствие положительного исхода лечения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теми или иными на их взгляд неправильными действиями стоматолога.</a:t>
            </a:r>
          </a:p>
        </p:txBody>
      </p:sp>
      <p:pic>
        <p:nvPicPr>
          <p:cNvPr id="30722" name="Picture 2" descr="http://www.nlplife.ru/_mod_files/ce_images/articles/a2aba97d5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46"/>
            <a:ext cx="3196189" cy="2857520"/>
          </a:xfrm>
          <a:prstGeom prst="rect">
            <a:avLst/>
          </a:prstGeom>
          <a:noFill/>
        </p:spPr>
      </p:pic>
      <p:pic>
        <p:nvPicPr>
          <p:cNvPr id="30724" name="Picture 4" descr="http://www.medicus.ru/images/upload/25623.jpg"/>
          <p:cNvPicPr>
            <a:picLocks noChangeAspect="1" noChangeArrowheads="1"/>
          </p:cNvPicPr>
          <p:nvPr/>
        </p:nvPicPr>
        <p:blipFill>
          <a:blip r:embed="rId4">
            <a:lum bright="29000" contrast="9000"/>
          </a:blip>
          <a:srcRect/>
          <a:stretch>
            <a:fillRect/>
          </a:stretch>
        </p:blipFill>
        <p:spPr bwMode="auto">
          <a:xfrm>
            <a:off x="3214678" y="785794"/>
            <a:ext cx="2292803" cy="3500462"/>
          </a:xfrm>
          <a:prstGeom prst="rect">
            <a:avLst/>
          </a:prstGeom>
          <a:noFill/>
        </p:spPr>
      </p:pic>
      <p:pic>
        <p:nvPicPr>
          <p:cNvPr id="19458" name="Picture 2" descr="http://img01.chitalnya.ru/upload/517/847289402503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42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2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Споры разрешаются либо на уровне ведомственного разбирательства, либо в судебном порядке.</a:t>
            </a:r>
          </a:p>
        </p:txBody>
      </p:sp>
      <p:pic>
        <p:nvPicPr>
          <p:cNvPr id="23555" name="Picture 3" descr="http://www.metronews.ru/novosti/pristavy-peterburga-razreshili-konflikt-mezhdu-sosedjami-po-sadovomu-uchastku/Tpokiv---5SSuYedpE6kg/d4b535d4dbff66921f6e8b8718b6f636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2643206" cy="2458323"/>
          </a:xfrm>
          <a:prstGeom prst="rect">
            <a:avLst/>
          </a:prstGeom>
          <a:noFill/>
        </p:spPr>
      </p:pic>
      <p:pic>
        <p:nvPicPr>
          <p:cNvPr id="16386" name="Picture 2" descr="http://www.mk.ru/upload/iblock_mk/550/c9/48/0f/DETAIL_PICTURE__759798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4248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285728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Это служит основанием для жалоб и обращений пациентов в общество защиты прав потребителя, органы управления здравоохранения, прокуратуру, суд и др. инстанции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anilla-life.ru/images/%D0%BA%D0%B0%D0%BA-%D0%B8%D0%B7%D0%B1%D0%B5%D0%B6%D0%B0%D1%82%D1%8C-%D0%B0%D0%B2%D0%B8%D1%82%D0%B0%D0%BC%D0%B8%D0%BD%D0%BE%D0%B7%D0%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6952">
            <a:off x="519125" y="446675"/>
            <a:ext cx="3613784" cy="2714620"/>
          </a:xfrm>
          <a:prstGeom prst="rect">
            <a:avLst/>
          </a:prstGeom>
          <a:noFill/>
        </p:spPr>
      </p:pic>
      <p:pic>
        <p:nvPicPr>
          <p:cNvPr id="18434" name="Picture 2" descr="http://vsezdorovo.com/wp-content/uploads/2012/02/IMG_9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3890926" cy="25952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581128"/>
            <a:ext cx="878687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 ходе экспертизы качества медицинской помощи определяются в частности: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своевременность ее оказания;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правильность выбора методов: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профилактики,</a:t>
            </a:r>
            <a:r>
              <a:rPr lang="ru-RU" sz="2000" b="1" dirty="0" smtClean="0"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диагностики,</a:t>
            </a:r>
            <a:r>
              <a:rPr lang="ru-RU" sz="2000" b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лечения и реабилитации;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степень достижения запланированного результата,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C009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допущенные нарушения</a:t>
            </a:r>
            <a:endParaRPr lang="ru-RU" sz="2000" b="1" dirty="0">
              <a:solidFill>
                <a:srgbClr val="CC0099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Статьями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58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и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64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ФЗ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№323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от </a:t>
            </a:r>
            <a:r>
              <a:rPr lang="ru-RU" sz="2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21.11.2011 г. 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введено понятие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Экспертиза качества медицинской помощи</a:t>
            </a:r>
            <a:r>
              <a:rPr lang="ru-RU" sz="2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Экспертиза  качества  медицинской услуги – это </a:t>
            </a:r>
          </a:p>
          <a:p>
            <a:pPr algn="ctr"/>
            <a:r>
              <a:rPr lang="ru-RU" sz="2800" b="1" dirty="0" smtClean="0">
                <a:ln w="1905">
                  <a:solidFill>
                    <a:srgbClr val="7030A0"/>
                  </a:solidFill>
                </a:ln>
                <a:solidFill>
                  <a:srgbClr val="FF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комплекс  мероприятий, основанных  на сопоставлении:</a:t>
            </a:r>
          </a:p>
          <a:p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совершенных </a:t>
            </a:r>
            <a:r>
              <a:rPr lang="ru-RU" sz="2400" b="1" u="sng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реальных действий</a:t>
            </a: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</a:p>
          <a:p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результатов этих действий или объектов, с </a:t>
            </a: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существующим стандартом</a:t>
            </a: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</a:t>
            </a:r>
          </a:p>
        </p:txBody>
      </p:sp>
      <p:pic>
        <p:nvPicPr>
          <p:cNvPr id="38914" name="Picture 2" descr="http://pictures.3dn.ru/_ph/17/2/37008420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3356992"/>
            <a:ext cx="3619492" cy="23888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3861048"/>
            <a:ext cx="55006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Позволяющий  определить 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66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степень соответствия, причин, приведших к 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отклонению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66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</a:t>
            </a: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</a:p>
          <a:p>
            <a:r>
              <a:rPr lang="ru-RU" sz="2400" b="1" i="1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</a:t>
            </a:r>
            <a:r>
              <a:rPr lang="ru-RU" sz="20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проводимой на основании личного обращения субъекта за оказанием медицинской услуги.) </a:t>
            </a:r>
            <a:endParaRPr lang="ru-RU" sz="2000" b="1" i="1" u="sng" dirty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ntv.ru/home/promo/20130126/do.jpg"/>
          <p:cNvPicPr>
            <a:picLocks noChangeAspect="1" noChangeArrowheads="1"/>
          </p:cNvPicPr>
          <p:nvPr/>
        </p:nvPicPr>
        <p:blipFill>
          <a:blip r:embed="rId3">
            <a:lum bright="14000" contrast="29000"/>
          </a:blip>
          <a:srcRect/>
          <a:stretch>
            <a:fillRect/>
          </a:stretch>
        </p:blipFill>
        <p:spPr bwMode="auto">
          <a:xfrm>
            <a:off x="0" y="0"/>
            <a:ext cx="4000496" cy="30003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951" y="305350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hlinkClick r:id="rId4"/>
              </a:rPr>
              <a:t>Это исследование случая оказания медицинской услуги, выполняется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hlinkClick r:id="rId4"/>
              </a:rPr>
              <a:t>с</a:t>
            </a:r>
            <a:r>
              <a:rPr lang="ru-RU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hlinkClick r:id="rId4"/>
              </a:rPr>
              <a:t>пециалистом - экспертом</a:t>
            </a:r>
            <a:r>
              <a:rPr lang="ru-RU" sz="20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hlinkClick r:id="rId4"/>
              </a:rPr>
              <a:t>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hlinkClick r:id="rId4"/>
              </a:rPr>
              <a:t>в целях 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hlinkClick r:id="rId4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hlinkClick r:id="rId4"/>
              </a:rPr>
              <a:t> выявления  врачебных  ошибок, </a:t>
            </a:r>
          </a:p>
          <a:p>
            <a:pPr>
              <a:buFont typeface="Wingdings" pitchFamily="2" charset="2"/>
              <a:buChar char="q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hlinkClick r:id="rId4"/>
              </a:rPr>
              <a:t> выяснения  причин  их  возникновения  </a:t>
            </a:r>
            <a:r>
              <a:rPr lang="ru-RU" sz="2400" b="1" dirty="0" smtClean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  <a:hlinkClick r:id="rId4"/>
              </a:rPr>
              <a:t>и установление причинно-следственной связи с наступившими последствиями</a:t>
            </a:r>
            <a:endParaRPr lang="ru-RU" sz="2400" b="1" cap="all" dirty="0">
              <a:ln w="900" cmpd="sng">
                <a:solidFill>
                  <a:srgbClr val="FFC0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2" name="Picture 4" descr="http://www.allwomens.ru/uploads/posts/2012-06/lechenie-zubov-s-anesteziey-pri-beremennos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0"/>
            <a:ext cx="4378234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Стандарт  качества  медицинской  услуги     – это   </a:t>
            </a:r>
            <a:r>
              <a:rPr lang="ru-RU" sz="28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алгоритм</a:t>
            </a:r>
            <a:r>
              <a:rPr lang="ru-RU" sz="28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33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33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</a:p>
          <a:p>
            <a:r>
              <a:rPr lang="ru-RU" sz="2400" b="1" dirty="0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hlinkClick r:id="rId3"/>
              </a:rPr>
              <a:t>по</a:t>
            </a:r>
            <a:r>
              <a:rPr lang="ru-RU" sz="2400" b="1" dirty="0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технике исполнения того или иного лечебно-диагностического или профилактического мероприятия, направленного на  </a:t>
            </a:r>
            <a:r>
              <a:rPr lang="ru-RU" sz="24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hlinkClick r:id="rId4"/>
              </a:rPr>
              <a:t>достижение</a:t>
            </a:r>
            <a:r>
              <a:rPr lang="ru-RU" sz="24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конкретного результата этой услуги</a:t>
            </a:r>
            <a:r>
              <a:rPr lang="ru-RU" sz="24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13314" name="Picture 2" descr="http://uzrf.ru/userfiles/image/novosti_3/kartinki/ortodo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458" y="2492896"/>
            <a:ext cx="5424690" cy="3874779"/>
          </a:xfrm>
          <a:prstGeom prst="rect">
            <a:avLst/>
          </a:prstGeom>
          <a:noFill/>
        </p:spPr>
      </p:pic>
      <p:pic>
        <p:nvPicPr>
          <p:cNvPr id="13316" name="Picture 4" descr="http://qstoma.ru/images/articles/365-98eb9d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8934"/>
            <a:ext cx="5331714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33251" y="3977769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Пример: протравливание эмали, а затем протравливание дентина при подготовке полости к пломбированию</a:t>
            </a:r>
            <a:endParaRPr lang="ru-RU" sz="16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33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 ДЕЙСТВИЙ ВРАЧА ПРИ ЛЕЧЕНИИ ПАЦИЕНТА С КАРИЕСОМ ЗУБОВ</a:t>
            </a:r>
          </a:p>
          <a:p>
            <a:pPr marL="457200" indent="-457200"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основании всего комплекса данных, полученных в ходе: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анамнеза morbi;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rgbClr val="CC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осмотра,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пальпации,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перкуссии,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rgbClr val="CC009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зондирования;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температурной диагностики </a:t>
            </a:r>
          </a:p>
          <a:p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(реакция на тепло, холод);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Электроодонтодиагностики</a:t>
            </a:r>
          </a:p>
          <a:p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(тестер состояния пульпы </a:t>
            </a:r>
          </a:p>
          <a:p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"Digitest", "Neosono");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Рентгенологического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исследования </a:t>
            </a:r>
          </a:p>
        </p:txBody>
      </p:sp>
      <p:pic>
        <p:nvPicPr>
          <p:cNvPr id="36866" name="Picture 2" descr="http://www.e-stomatology.ru/pressa/literatura/algoritmy/ti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099500" cy="4643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66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проводится установление и формулирование диагноза в соответствии с классификацией: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1009</Words>
  <Application>Microsoft Office PowerPoint</Application>
  <PresentationFormat>Экран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Управление  качеством в стоматологии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в стоматологии</dc:title>
  <dc:creator>Пользователь</dc:creator>
  <cp:lastModifiedBy>user</cp:lastModifiedBy>
  <cp:revision>181</cp:revision>
  <dcterms:created xsi:type="dcterms:W3CDTF">2013-01-13T01:53:31Z</dcterms:created>
  <dcterms:modified xsi:type="dcterms:W3CDTF">2017-05-12T02:39:57Z</dcterms:modified>
</cp:coreProperties>
</file>