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304" r:id="rId6"/>
    <p:sldId id="266" r:id="rId7"/>
    <p:sldId id="290" r:id="rId8"/>
    <p:sldId id="305" r:id="rId9"/>
    <p:sldId id="306" r:id="rId10"/>
    <p:sldId id="307" r:id="rId11"/>
    <p:sldId id="309" r:id="rId12"/>
    <p:sldId id="311" r:id="rId13"/>
    <p:sldId id="257" r:id="rId14"/>
    <p:sldId id="258" r:id="rId15"/>
    <p:sldId id="299" r:id="rId16"/>
    <p:sldId id="261" r:id="rId17"/>
    <p:sldId id="300" r:id="rId18"/>
    <p:sldId id="298" r:id="rId19"/>
    <p:sldId id="310" r:id="rId20"/>
    <p:sldId id="293" r:id="rId21"/>
    <p:sldId id="294" r:id="rId22"/>
    <p:sldId id="301" r:id="rId23"/>
    <p:sldId id="291" r:id="rId24"/>
    <p:sldId id="292" r:id="rId25"/>
    <p:sldId id="303" r:id="rId26"/>
    <p:sldId id="295" r:id="rId27"/>
    <p:sldId id="296" r:id="rId28"/>
    <p:sldId id="25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FF"/>
    <a:srgbClr val="0033CC"/>
    <a:srgbClr val="00CC00"/>
    <a:srgbClr val="C4E599"/>
    <a:srgbClr val="FF00FF"/>
    <a:srgbClr val="0066FF"/>
    <a:srgbClr val="9933FF"/>
    <a:srgbClr val="FF6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9" autoAdjust="0"/>
    <p:restoredTop sz="94660"/>
  </p:normalViewPr>
  <p:slideViewPr>
    <p:cSldViewPr>
      <p:cViewPr>
        <p:scale>
          <a:sx n="100" d="100"/>
          <a:sy n="100" d="100"/>
        </p:scale>
        <p:origin x="-217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DF5-BC95-4163-94E9-EC53AAB708D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C45-F23B-4472-9DAF-EE1990001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DF5-BC95-4163-94E9-EC53AAB708D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C45-F23B-4472-9DAF-EE1990001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DF5-BC95-4163-94E9-EC53AAB708D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C45-F23B-4472-9DAF-EE1990001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DF5-BC95-4163-94E9-EC53AAB708D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C45-F23B-4472-9DAF-EE1990001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DF5-BC95-4163-94E9-EC53AAB708D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C45-F23B-4472-9DAF-EE1990001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DF5-BC95-4163-94E9-EC53AAB708D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C45-F23B-4472-9DAF-EE1990001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DF5-BC95-4163-94E9-EC53AAB708D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C45-F23B-4472-9DAF-EE1990001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DF5-BC95-4163-94E9-EC53AAB708D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C45-F23B-4472-9DAF-EE1990001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DF5-BC95-4163-94E9-EC53AAB708D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C45-F23B-4472-9DAF-EE1990001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DF5-BC95-4163-94E9-EC53AAB708D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C45-F23B-4472-9DAF-EE1990001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CDF5-BC95-4163-94E9-EC53AAB708D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6C45-F23B-4472-9DAF-EE1990001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40000"/>
                <a:lumOff val="60000"/>
              </a:schemeClr>
            </a:gs>
            <a:gs pos="44000">
              <a:schemeClr val="accent3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FCDF5-BC95-4163-94E9-EC53AAB708D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66C45-F23B-4472-9DAF-EE1990001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hyperlink" Target="http://images.yandex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6">
                <a:lumMod val="20000"/>
                <a:lumOff val="80000"/>
              </a:schemeClr>
            </a:gs>
            <a:gs pos="44000">
              <a:schemeClr val="accent3">
                <a:lumMod val="40000"/>
                <a:lumOff val="60000"/>
              </a:schemeClr>
            </a:gs>
            <a:gs pos="67000">
              <a:schemeClr val="accent5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4290"/>
            <a:ext cx="5857884" cy="300039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Организационная структура стоматологической организации(подразделения). </a:t>
            </a:r>
            <a:r>
              <a:rPr lang="ru-RU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ru-RU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</a:br>
            <a:r>
              <a:rPr lang="ru-RU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Автоматизация </a:t>
            </a:r>
            <a:r>
              <a:rPr lang="ru-RU" sz="32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процессов в стоматологической организации (подразделении)</a:t>
            </a:r>
          </a:p>
        </p:txBody>
      </p:sp>
      <p:pic>
        <p:nvPicPr>
          <p:cNvPr id="33794" name="Picture 2" descr="http://www.spkgmu.ru/images/slides/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85728"/>
            <a:ext cx="3143272" cy="2100481"/>
          </a:xfrm>
          <a:prstGeom prst="rect">
            <a:avLst/>
          </a:prstGeom>
          <a:noFill/>
        </p:spPr>
      </p:pic>
      <p:pic>
        <p:nvPicPr>
          <p:cNvPr id="33796" name="Picture 4" descr="http://img1.liveinternet.ru/images/attach/c/4/81/854/81854231_3571750_75476703_3649429_8766.jp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571744"/>
            <a:ext cx="1357322" cy="1809763"/>
          </a:xfrm>
          <a:prstGeom prst="rect">
            <a:avLst/>
          </a:prstGeom>
          <a:noFill/>
        </p:spPr>
      </p:pic>
      <p:pic>
        <p:nvPicPr>
          <p:cNvPr id="33798" name="Picture 6" descr="http://www.topnews24.ru/readme/uploads/posts/2011-09/1315229830_klaviatura.jpg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643182"/>
            <a:ext cx="3143240" cy="2256877"/>
          </a:xfrm>
          <a:prstGeom prst="rect">
            <a:avLst/>
          </a:prstGeom>
          <a:noFill/>
        </p:spPr>
      </p:pic>
      <p:pic>
        <p:nvPicPr>
          <p:cNvPr id="28674" name="Picture 2" descr="http://navistom.net/website-scripts/files/upload/cerec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143248"/>
            <a:ext cx="2381266" cy="3500462"/>
          </a:xfrm>
          <a:prstGeom prst="rect">
            <a:avLst/>
          </a:prstGeom>
          <a:noFill/>
        </p:spPr>
      </p:pic>
      <p:pic>
        <p:nvPicPr>
          <p:cNvPr id="28676" name="Picture 4" descr="http://xn----btbkaaj0adeqleb7u.xn--p1ai/upload/medialibrary/390/390ebbd8563a1d8fad2c7491aa2f96a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4362449"/>
            <a:ext cx="4257675" cy="24955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40000"/>
                <a:lumOff val="60000"/>
              </a:schemeClr>
            </a:gs>
            <a:gs pos="44000">
              <a:schemeClr val="accent3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Скорая помощь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оказывается при угрожающих и опасных для жизни состояниях: 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асфиксии, 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кровотечении, 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шоке, 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коллапсе, 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обмороке, 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аллергических состояниях. </a:t>
            </a:r>
            <a:endParaRPr lang="ru-RU" sz="2400" dirty="0"/>
          </a:p>
        </p:txBody>
      </p:sp>
      <p:pic>
        <p:nvPicPr>
          <p:cNvPr id="18434" name="Picture 2" descr="http://goldstarinfo.ru/wp-content/uploads/2013/09/dw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252" y="862750"/>
            <a:ext cx="4222747" cy="2923440"/>
          </a:xfrm>
          <a:prstGeom prst="rect">
            <a:avLst/>
          </a:prstGeom>
          <a:noFill/>
        </p:spPr>
      </p:pic>
      <p:pic>
        <p:nvPicPr>
          <p:cNvPr id="61442" name="Picture 2" descr="http://admin.likar.info/pictures_ckfinder/images/Depositphotos_4562191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5429288" cy="3617436"/>
          </a:xfrm>
          <a:prstGeom prst="rect">
            <a:avLst/>
          </a:prstGeom>
          <a:noFill/>
        </p:spPr>
      </p:pic>
      <p:pic>
        <p:nvPicPr>
          <p:cNvPr id="61444" name="Picture 4" descr="http://adachidmd.edublogs.org/files/2013/05/4-1git1h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4264" y="3429000"/>
            <a:ext cx="3329736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9933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примерная структура стоматологической поликлиники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9933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18436" name="Picture 4" descr="http://tosp.ucoz.ru/_si/0/95249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556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Georgia" pitchFamily="18" charset="0"/>
              </a:rPr>
              <a:t>Автоматизация процессов в стоматологической организации 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0964" name="Picture 4" descr="http://israelbusinessguide.com/photo/01408/photo/3328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40000"/>
                <a:lumOff val="60000"/>
              </a:schemeClr>
            </a:gs>
            <a:gs pos="44000">
              <a:schemeClr val="accent3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858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C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 настоящее время большинство существующих на отечественном рынке </a:t>
            </a:r>
            <a:r>
              <a:rPr lang="ru-RU" sz="2400" b="1" i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66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информационных систем </a:t>
            </a:r>
            <a:r>
              <a:rPr lang="ru-RU" sz="20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C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для стоматологии ориентированы на автоматизацию управления медицинскими услугами, в основном, на поддержку специфических функций,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C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ведение картотеки пациентов,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99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расписания приема,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учета оказанных услуг,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F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ведение истории болезни,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CC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расчеты со страховыми компаниями,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66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различные финансовые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66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статистические отчеты и т.д. </a:t>
            </a:r>
          </a:p>
          <a:p>
            <a:endParaRPr lang="ru-RU" sz="2000" b="1" dirty="0" smtClean="0">
              <a:solidFill>
                <a:schemeClr val="accent3"/>
              </a:solidFill>
              <a:latin typeface="Georgia" pitchFamily="18" charset="0"/>
            </a:endParaRPr>
          </a:p>
        </p:txBody>
      </p:sp>
      <p:pic>
        <p:nvPicPr>
          <p:cNvPr id="4" name="Picture 2" descr="http://intv.ua/uploads/posts/2011-12/1323332558_interne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3842746" cy="25314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378619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Однако по мере становления клиник, обострения конкуренции и повышения требований к эффективности их работы, увеличивается спрос на стоматологические ИС следующего поколения, обеспечивать автоматизацию не только лечебного процесса, но и комплексное решение всех других задач управления стоматологической организацией.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2772" name="Picture 4" descr="http://www.d4w.ru/img/pic_comp_2.gif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7762" y="1255234"/>
            <a:ext cx="3826238" cy="210232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40000"/>
                <a:lumOff val="60000"/>
              </a:schemeClr>
            </a:gs>
            <a:gs pos="44000">
              <a:schemeClr val="accent3">
                <a:lumMod val="40000"/>
                <a:lumOff val="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Программы для управления клиникой, поликлиникой, медицинским центром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"Dental4Windows"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Программа для автоматизации работы стоматологической клиники</a:t>
            </a:r>
            <a:r>
              <a:rPr lang="ru-RU" sz="2000" dirty="0" smtClean="0"/>
              <a:t>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746" name="Picture 2" descr="Медицинский учет. УСУ-Универсальная Система Уч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40"/>
            <a:ext cx="7224798" cy="2857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регистратура,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chemeClr val="accent2"/>
                </a:solidFill>
              </a:rPr>
              <a:t>касса, 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5"/>
                </a:solidFill>
              </a:rPr>
              <a:t> план/факт лечения,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6"/>
                </a:solidFill>
              </a:rPr>
              <a:t>  связь с RVG,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модуль маркетинга,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бизнес-аналитика,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SMS-напоминания с возможностью обратной связи.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85992"/>
            <a:ext cx="1714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Основные модули программы: </a:t>
            </a:r>
            <a:endParaRPr lang="ru-RU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Программы для стоматологии: Dental 4 Windo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41643" cy="3714752"/>
          </a:xfrm>
          <a:prstGeom prst="rect">
            <a:avLst/>
          </a:prstGeom>
          <a:noFill/>
        </p:spPr>
      </p:pic>
      <p:pic>
        <p:nvPicPr>
          <p:cNvPr id="49156" name="Picture 4" descr="Программы для стоматологии: Dental 4 Windo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071810"/>
            <a:ext cx="4572032" cy="34369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571480"/>
            <a:ext cx="4090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C00FF">
                        <a:shade val="30000"/>
                        <a:satMod val="115000"/>
                      </a:srgbClr>
                    </a:gs>
                    <a:gs pos="50000">
                      <a:srgbClr val="CC00FF">
                        <a:shade val="67500"/>
                        <a:satMod val="115000"/>
                      </a:srgbClr>
                    </a:gs>
                    <a:gs pos="100000">
                      <a:srgbClr val="CC00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Dental 4 Windows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CC00FF">
                      <a:shade val="30000"/>
                      <a:satMod val="115000"/>
                    </a:srgbClr>
                  </a:gs>
                  <a:gs pos="50000">
                    <a:srgbClr val="CC00FF">
                      <a:shade val="67500"/>
                      <a:satMod val="115000"/>
                    </a:srgbClr>
                  </a:gs>
                  <a:gs pos="100000">
                    <a:srgbClr val="CC00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 descr="http://www.jvmtranzit.ru/images/d4w/mode3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929065"/>
            <a:ext cx="3429024" cy="257176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40000"/>
                <a:lumOff val="60000"/>
              </a:schemeClr>
            </a:gs>
            <a:gs pos="44000">
              <a:schemeClr val="accent3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9001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"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Медкарта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" - программа для автоматизации работы регистратуры стоматологической клиники, а также учета расходных материалов.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10244" name="Picture 4" descr="http://img.board.com.ua/a/1042654455/wm/1-programmu-medkar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59" y="1285860"/>
            <a:ext cx="6691327" cy="5018496"/>
          </a:xfrm>
          <a:prstGeom prst="rect">
            <a:avLst/>
          </a:prstGeom>
          <a:noFill/>
        </p:spPr>
      </p:pic>
      <p:pic>
        <p:nvPicPr>
          <p:cNvPr id="10242" name="Picture 2" descr="http://soft.sibnet.ru/data/screenshot/med.jpe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3517131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40000"/>
                <a:lumOff val="60000"/>
              </a:schemeClr>
            </a:gs>
            <a:gs pos="44000">
              <a:schemeClr val="accent3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http://solo.rusmed.ru/_/solo/4/media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7950663" cy="52863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"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3Dstom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" - программа объемного моделирования, предназначенная для демонстрации пациенту ситуации, сложившейся в его ротовой полости, и предполагаемого лечения.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20000"/>
                <a:lumOff val="80000"/>
                <a:alpha val="0"/>
              </a:schemeClr>
            </a:gs>
            <a:gs pos="64999">
              <a:schemeClr val="accent5">
                <a:lumMod val="40000"/>
                <a:lumOff val="60000"/>
              </a:schemeClr>
            </a:gs>
            <a:gs pos="44000">
              <a:schemeClr val="accent3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"ИНФОДЕНТ" </a:t>
            </a:r>
            <a:r>
              <a:rPr lang="ru-RU" sz="20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- полнофункциональный комплекс программ автоматизации управления стоматологической клиникой.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Система позволяет вести полный учет деятельности всех подразделений клиники, осуществлять оперативный контроль действий персонала.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Аналитический блок помогает своевременно и верно принимать эффективные управленческие решения.</a:t>
            </a:r>
          </a:p>
        </p:txBody>
      </p:sp>
      <p:pic>
        <p:nvPicPr>
          <p:cNvPr id="9218" name="Picture 2" descr="http://www.medisys.ru/UserFiles/Image/RV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86124"/>
            <a:ext cx="4019550" cy="3124201"/>
          </a:xfrm>
          <a:prstGeom prst="rect">
            <a:avLst/>
          </a:prstGeom>
          <a:noFill/>
        </p:spPr>
      </p:pic>
      <p:pic>
        <p:nvPicPr>
          <p:cNvPr id="9220" name="Picture 4" descr="http://www.fabrikabiz.ru/stomatology/st1/005/005-4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29000"/>
            <a:ext cx="4214802" cy="271854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40000"/>
                <a:lumOff val="60000"/>
              </a:schemeClr>
            </a:gs>
            <a:gs pos="44000">
              <a:schemeClr val="accent3">
                <a:lumMod val="40000"/>
                <a:lumOff val="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9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"Инт100"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Программный комплекс интерактивной работы с пациентом для практикующего стоматолога "Инт100"   (2013г.)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63490" name="Picture 2" descr="http://www.skan.ru/i/s_scr/dental_soft-48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20" y="1180464"/>
            <a:ext cx="7858180" cy="5677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40000"/>
                <a:lumOff val="60000"/>
              </a:schemeClr>
            </a:gs>
            <a:gs pos="44000">
              <a:schemeClr val="accent3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Стоматологическую службу в России </a:t>
            </a:r>
            <a:r>
              <a:rPr lang="ru-RU" sz="2800" dirty="0"/>
              <a:t>планирует, организует, направляет и контролирует </a:t>
            </a:r>
            <a:r>
              <a:rPr lang="ru-RU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Министерство здравоохранения Российской Федерации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dirty="0"/>
              <a:t>а в </a:t>
            </a:r>
            <a:r>
              <a:rPr lang="ru-RU" sz="2800" dirty="0">
                <a:latin typeface="Georgia" pitchFamily="18" charset="0"/>
              </a:rPr>
              <a:t>субъектах</a:t>
            </a:r>
            <a:r>
              <a:rPr lang="ru-RU" sz="2800" dirty="0"/>
              <a:t> федерации их администрации, в составе которых имеются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комитеты</a:t>
            </a:r>
            <a:r>
              <a:rPr lang="ru-RU" sz="2800" dirty="0"/>
              <a:t> (управления, департаменты,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министерства</a:t>
            </a:r>
            <a:r>
              <a:rPr lang="ru-RU" sz="2800" dirty="0" smtClean="0"/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здравоохранения.</a:t>
            </a:r>
            <a:r>
              <a:rPr lang="ru-RU" sz="2800" dirty="0" smtClean="0"/>
              <a:t>)</a:t>
            </a:r>
            <a:endParaRPr lang="ru-RU" dirty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2571744"/>
            <a:ext cx="40005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eaLnBrk="0" hangingPunct="0"/>
            <a:r>
              <a:rPr lang="ru-RU" sz="2800" b="1" dirty="0">
                <a:ln/>
                <a:solidFill>
                  <a:srgbClr val="6600FF"/>
                </a:solidFill>
              </a:rPr>
              <a:t>Министр здравоохранения и социального развития </a:t>
            </a:r>
            <a:r>
              <a:rPr lang="ru-RU" sz="2800" b="1" dirty="0" smtClean="0">
                <a:ln/>
                <a:solidFill>
                  <a:srgbClr val="6600FF"/>
                </a:solidFill>
              </a:rPr>
              <a:t>России</a:t>
            </a:r>
          </a:p>
          <a:p>
            <a:pPr algn="ctr" eaLnBrk="0" hangingPunct="0"/>
            <a:r>
              <a:rPr lang="ru-RU" sz="2800" b="1" dirty="0" smtClean="0">
                <a:ln/>
                <a:solidFill>
                  <a:srgbClr val="6600FF"/>
                </a:solidFill>
              </a:rPr>
              <a:t> Вероника Скворцова</a:t>
            </a:r>
            <a:endParaRPr lang="ru-RU" sz="2800" b="1" dirty="0">
              <a:ln/>
              <a:solidFill>
                <a:srgbClr val="6600FF"/>
              </a:solidFill>
            </a:endParaRPr>
          </a:p>
        </p:txBody>
      </p:sp>
      <p:pic>
        <p:nvPicPr>
          <p:cNvPr id="27650" name="Picture 2" descr="http://img.happy-giraffe.ru/thumbs/700x700/16208/ad525aa302d5638afce426b027c80cc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09" y="3000372"/>
            <a:ext cx="4827785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7148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Российский государственный и политический деятель, невролог, нейрофизиолог, организатор здравоохранения. </a:t>
            </a:r>
          </a:p>
          <a:p>
            <a:r>
              <a:rPr lang="ru-RU" dirty="0" smtClean="0"/>
              <a:t>Член-корреспондент РАМН, доктор медицинских наук, профессор 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40000"/>
                <a:lumOff val="60000"/>
              </a:schemeClr>
            </a:gs>
            <a:gs pos="44000">
              <a:schemeClr val="accent3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929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Программы для диагностики заболеваний и обследования пациентов </a:t>
            </a:r>
            <a:endParaRPr lang="ru-RU" sz="2800" b="1" dirty="0" smtClean="0">
              <a:latin typeface="Georgia" pitchFamily="18" charset="0"/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"MEDIADENT" </a:t>
            </a:r>
            <a:r>
              <a:rPr lang="ru-RU" sz="2000" dirty="0" smtClean="0">
                <a:latin typeface="Georgia" pitchFamily="18" charset="0"/>
              </a:rPr>
              <a:t>- универсальная программа для диагностики в стоматологии.  </a:t>
            </a:r>
          </a:p>
          <a:p>
            <a:r>
              <a:rPr lang="ru-RU" sz="2000" dirty="0" smtClean="0">
                <a:latin typeface="Georgia" pitchFamily="18" charset="0"/>
              </a:rPr>
              <a:t>Взаимодействует с широким спектром рентгеновского оборудования.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 широкий спектр возможностей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модуль по стоматологической косметологии  «Dental Cosmetic»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модуль для расчета телерентгеннограмм "DFO"</a:t>
            </a:r>
          </a:p>
        </p:txBody>
      </p:sp>
      <p:pic>
        <p:nvPicPr>
          <p:cNvPr id="8194" name="Picture 2" descr="http://stomtrade.ru/d/432592/d/mediad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7" y="2786058"/>
            <a:ext cx="5376966" cy="39290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3214686"/>
            <a:ext cx="314327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Автоматизированная система дифференциальной диагностики хронических заболеваний слюнных желез </a:t>
            </a: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«Сиалодиагностика-2000»</a:t>
            </a:r>
            <a:endParaRPr lang="ru-RU" sz="2400" dirty="0">
              <a:solidFill>
                <a:prstClr val="black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40000"/>
                <a:lumOff val="60000"/>
              </a:schemeClr>
            </a:gs>
            <a:gs pos="44000">
              <a:schemeClr val="accent3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6439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Программы для консультирования и мотивирования пациентов, CRM-системы</a:t>
            </a:r>
          </a:p>
          <a:p>
            <a:pPr algn="ctr"/>
            <a:endParaRPr lang="ru-RU" sz="2400" b="1" u="sng" dirty="0" smtClean="0">
              <a:solidFill>
                <a:schemeClr val="accent6"/>
              </a:solidFill>
            </a:endParaRPr>
          </a:p>
          <a:p>
            <a:r>
              <a:rPr lang="ru-RU" sz="24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"DentalAccord"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Это Онлайн Программа для профессионального консультирования и планирования в стоматологии, а также привлечения пациентов через интернет. </a:t>
            </a:r>
          </a:p>
        </p:txBody>
      </p:sp>
      <p:pic>
        <p:nvPicPr>
          <p:cNvPr id="8194" name="Picture 2" descr="http://aldisdent.by/wp-content/uploads/2013/09/ico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7358114" cy="38684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vermax.com.ua/uploads/posts/2012-08/1346249478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15" y="1571612"/>
            <a:ext cx="8770985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Программа </a:t>
            </a:r>
            <a:r>
              <a:rPr lang="ru-RU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"Понятная стоматология" </a:t>
            </a:r>
            <a:r>
              <a:rPr lang="ru-RU" dirty="0" smtClean="0">
                <a:latin typeface="Georgia" pitchFamily="18" charset="0"/>
              </a:rPr>
              <a:t>для врача и пациента. </a:t>
            </a:r>
          </a:p>
          <a:p>
            <a:r>
              <a:rPr lang="ru-RU" dirty="0" smtClean="0">
                <a:latin typeface="Georgia" pitchFamily="18" charset="0"/>
              </a:rPr>
              <a:t>Представляет собой библиотеку графических видеофрагментов, </a:t>
            </a:r>
          </a:p>
          <a:p>
            <a:r>
              <a:rPr lang="ru-RU" dirty="0" smtClean="0">
                <a:latin typeface="Georgia" pitchFamily="18" charset="0"/>
              </a:rPr>
              <a:t>объясняющих суть различных манипуляций в стоматологии, </a:t>
            </a:r>
          </a:p>
          <a:p>
            <a:r>
              <a:rPr lang="ru-RU" dirty="0" smtClean="0">
                <a:latin typeface="Georgia" pitchFamily="18" charset="0"/>
              </a:rPr>
              <a:t>а также развитие заболеваний.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6">
                <a:lumMod val="20000"/>
                <a:lumOff val="80000"/>
                <a:alpha val="41000"/>
              </a:schemeClr>
            </a:gs>
            <a:gs pos="61000">
              <a:schemeClr val="accent5">
                <a:lumMod val="40000"/>
                <a:lumOff val="60000"/>
              </a:schemeClr>
            </a:gs>
            <a:gs pos="61000">
              <a:schemeClr val="accent3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11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Медиадент-Инфо (Великобритания)</a:t>
            </a:r>
            <a:r>
              <a:rPr lang="ru-RU" sz="20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Georgia" pitchFamily="18" charset="0"/>
              </a:rPr>
              <a:t/>
            </a:r>
            <a:br>
              <a:rPr lang="ru-RU" sz="20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Диск с мультимедийным программным обеспечением "Mediadent- Info", состоящим из девяти разделов, восемь из которых, содержат анимационные фильмы по темам; </a:t>
            </a:r>
            <a:endParaRPr lang="ru-RU" sz="2400" dirty="0" smtClean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физиологические изменения полости рта,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терапевтическая стоматология,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парадонтология,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Гигиена полости рта,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хирургическая стоматология и имплантология,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ортопедическая стоматология,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CC00"/>
                  </a:solidFill>
                </a:ln>
                <a:solidFill>
                  <a:srgbClr val="C4E5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ортодонтия,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5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ln>
                  <a:solidFill>
                    <a:srgbClr val="FF00FF"/>
                  </a:solidFill>
                </a:ln>
                <a:solidFill>
                  <a:srgbClr val="66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строение и заболевания ВНЧС.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Девятый раздел целиком посвящен актуальным юридическим вопросам в современной стоматологии </a:t>
            </a:r>
            <a:endParaRPr lang="ru-RU" sz="2400" b="1" dirty="0">
              <a:ln>
                <a:solidFill>
                  <a:srgbClr val="7030A0"/>
                </a:solidFill>
              </a:ln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DentalMaster</a:t>
            </a:r>
            <a:r>
              <a:rPr lang="ru-RU" sz="2000" dirty="0" smtClean="0">
                <a:latin typeface="Georgia" pitchFamily="18" charset="0"/>
              </a:rPr>
              <a:t> (Израиль)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b="1" dirty="0" smtClean="0">
                <a:ln w="10541" cmpd="sng">
                  <a:solidFill>
                    <a:srgbClr val="CC00FF"/>
                  </a:solidFill>
                  <a:prstDash val="solid"/>
                </a:ln>
                <a:solidFill>
                  <a:srgbClr val="0033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На сегодняшний день программа DentalMaster занимает лидирующие позиции на рынке среди компаний предлагающих программы по компьютерному 3D моделированию в сфере стоматологии.</a:t>
            </a:r>
          </a:p>
          <a:p>
            <a:r>
              <a:rPr lang="ru-RU" sz="2000" b="1" dirty="0" smtClean="0">
                <a:ln w="10541" cmpd="sng">
                  <a:solidFill>
                    <a:srgbClr val="CC00FF"/>
                  </a:solidFill>
                  <a:prstDash val="solid"/>
                </a:ln>
                <a:solidFill>
                  <a:srgbClr val="0033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DentalMaster используют для информирования пациентов. </a:t>
            </a:r>
            <a:br>
              <a:rPr lang="ru-RU" sz="2000" b="1" dirty="0" smtClean="0">
                <a:ln w="10541" cmpd="sng">
                  <a:solidFill>
                    <a:srgbClr val="CC00FF"/>
                  </a:solidFill>
                  <a:prstDash val="solid"/>
                </a:ln>
                <a:solidFill>
                  <a:srgbClr val="0033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r>
              <a:rPr lang="ru-RU" sz="2000" b="1" dirty="0" smtClean="0">
                <a:ln w="10541" cmpd="sng">
                  <a:solidFill>
                    <a:srgbClr val="CC00FF"/>
                  </a:solidFill>
                  <a:prstDash val="solid"/>
                </a:ln>
                <a:solidFill>
                  <a:srgbClr val="0033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 комплект DentalMaster входит более 300 видео высококачественной 3D анимации. </a:t>
            </a:r>
          </a:p>
        </p:txBody>
      </p:sp>
      <p:pic>
        <p:nvPicPr>
          <p:cNvPr id="5122" name="Picture 2" descr="http://dentalmaster.be/images/free/wallpaper_01%20(0000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571744"/>
            <a:ext cx="5334037" cy="30003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0" y="2428868"/>
            <a:ext cx="38576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  <a:latin typeface="Georgia" pitchFamily="18" charset="0"/>
              </a:rPr>
              <a:t>Видео специально разработаны для охвата максимума информации, но, в то же время, позволяют найти индивидуальный подход к каждому пациенту.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  <a:latin typeface="Georgia" pitchFamily="18" charset="0"/>
              </a:rPr>
              <a:t>Направлена на  возможность объяснить пациенту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процедуру установки имплантатов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ознакомить с возможными вариантами протезирования, наглядно продемонстрировать правильный вариант ухода за полостью рта и т. 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cgarena.com/archives/interviews/zivqual/dentalma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6858000" cy="2895600"/>
          </a:xfrm>
          <a:prstGeom prst="rect">
            <a:avLst/>
          </a:prstGeom>
          <a:noFill/>
        </p:spPr>
      </p:pic>
      <p:pic>
        <p:nvPicPr>
          <p:cNvPr id="57348" name="Picture 4" descr="http://www.dentaprestij.ru/upload/medialibrary/1d6/1d61ccc9c8505c412c99bcc6a3071f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429000"/>
            <a:ext cx="4572000" cy="3429000"/>
          </a:xfrm>
          <a:prstGeom prst="rect">
            <a:avLst/>
          </a:prstGeom>
          <a:noFill/>
        </p:spPr>
      </p:pic>
      <p:pic>
        <p:nvPicPr>
          <p:cNvPr id="57350" name="Picture 6" descr="http://www.top.ge/thumbs/75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500438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rgbClr val="CC00FF"/>
                  </a:solidFill>
                  <a:prstDash val="solid"/>
                </a:ln>
                <a:solidFill>
                  <a:srgbClr val="66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"1С-Аналит: Стоматология"</a:t>
            </a: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Конфигурация «1С-Аналит: Стоматология» предназначена в первую очередь для </a:t>
            </a:r>
            <a:r>
              <a:rPr lang="ru-RU" sz="2400" b="1" i="1" dirty="0" smtClean="0">
                <a:ln w="1905">
                  <a:solidFill>
                    <a:srgbClr val="CC00FF"/>
                  </a:solidFill>
                </a:ln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коммерческих клиник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, работающих по принципу индивидуального подхода к своим пациентам.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Она отражает широкий спектр организационно-административных процессов, на которых строится функционирование организаций такого типа, предоставляет возможность получения полного объема управленческой и маркетинговой информации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4098" name="Picture 2" descr="http://www.ricenter.ru/var/ricenter/storage/images/media/images/katalog/analit_stomatologiya__1/24727-1-rus-RU/analit_stomatologiya_img_ar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496"/>
            <a:ext cx="2697149" cy="3571900"/>
          </a:xfrm>
          <a:prstGeom prst="rect">
            <a:avLst/>
          </a:prstGeom>
          <a:noFill/>
        </p:spPr>
      </p:pic>
      <p:pic>
        <p:nvPicPr>
          <p:cNvPr id="3074" name="Picture 2" descr="http://www.stoma-tolog.ru/img/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86124"/>
            <a:ext cx="5415644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CC00FF"/>
                  </a:solidFill>
                  <a:prstDash val="solid"/>
                </a:ln>
                <a:solidFill>
                  <a:srgbClr val="66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"32-х"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- компьютерная система управления стоматологической клиникой (кабинетом).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b="1" spc="50" dirty="0" smtClean="0">
                <a:ln w="12700" cmpd="sng">
                  <a:solidFill>
                    <a:srgbClr val="66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Продукт обеспечивает полный учет информации о пациентах и их лечении, финансово-хозяйственной деятельности, а также ведение различной отчетной документации, соответствующей требованиям текущего законодательства.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endParaRPr lang="ru-RU" sz="2400" dirty="0">
              <a:latin typeface="Georgia" pitchFamily="18" charset="0"/>
            </a:endParaRPr>
          </a:p>
        </p:txBody>
      </p:sp>
      <p:pic>
        <p:nvPicPr>
          <p:cNvPr id="3074" name="Picture 2" descr="http://www.dentaprestij.ru/upload/medialibrary/ec6/ec653bde33b40d973f279ec27b366b7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752950"/>
            <a:ext cx="5429288" cy="410504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858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автоматизации зуботехнической лаборатории</a:t>
            </a:r>
            <a:r>
              <a:rPr lang="ru-RU" sz="2000" b="1" dirty="0" smtClean="0">
                <a:latin typeface="Georgia" pitchFamily="18" charset="0"/>
              </a:rPr>
              <a:t> технологией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CAD/CAM, позволяющей быстро изготовить суперточные и суперпрочные зубные протезы</a:t>
            </a:r>
            <a:r>
              <a:rPr lang="ru-RU" sz="2000" b="1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026" name="Picture 2" descr="http://elitaomsk.ru/wp-content/uploads/2013/12/novost_24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6096000" cy="4572000"/>
          </a:xfrm>
          <a:prstGeom prst="rect">
            <a:avLst/>
          </a:prstGeom>
          <a:noFill/>
        </p:spPr>
      </p:pic>
      <p:pic>
        <p:nvPicPr>
          <p:cNvPr id="1028" name="Picture 4" descr="http://www.dental.hu/wp-content/uploads/2013/05/CADCAM-1024x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357694"/>
            <a:ext cx="4429124" cy="250868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40000"/>
                <a:lumOff val="60000"/>
              </a:schemeClr>
            </a:gs>
            <a:gs pos="44000">
              <a:schemeClr val="accent3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571480"/>
            <a:ext cx="42862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eaLnBrk="0" hangingPunct="0"/>
            <a:r>
              <a:rPr lang="ru-RU" sz="3200" b="1" dirty="0" smtClean="0">
                <a:ln/>
                <a:solidFill>
                  <a:srgbClr val="6600FF"/>
                </a:solidFill>
              </a:rPr>
              <a:t>главный внештатный специалист стоматолог Минздравсоцразвитя РФ, ректор МГМСУ, заслуженный врач РФ, проф. О.О. Янушевич </a:t>
            </a:r>
            <a:endParaRPr lang="ru-RU" sz="3200" b="1" dirty="0">
              <a:ln/>
              <a:solidFill>
                <a:srgbClr val="6600FF"/>
              </a:solidFill>
            </a:endParaRPr>
          </a:p>
        </p:txBody>
      </p:sp>
      <p:pic>
        <p:nvPicPr>
          <p:cNvPr id="26626" name="Picture 2" descr="http://cdn3.img22.rian.ru/images/75425/90/75425904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667083" cy="2643206"/>
          </a:xfrm>
          <a:prstGeom prst="rect">
            <a:avLst/>
          </a:prstGeom>
          <a:noFill/>
        </p:spPr>
      </p:pic>
      <p:pic>
        <p:nvPicPr>
          <p:cNvPr id="26628" name="Picture 4" descr="http://www.msmsu.ru/userdata/news_photo/full/4ebd3a118b67804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7821" y="3357562"/>
            <a:ext cx="4469720" cy="3357586"/>
          </a:xfrm>
          <a:prstGeom prst="rect">
            <a:avLst/>
          </a:prstGeom>
          <a:noFill/>
        </p:spPr>
      </p:pic>
      <p:pic>
        <p:nvPicPr>
          <p:cNvPr id="2" name="Picture 2" descr="Главный стоматолог России предложил ввести страховку на зубы РИА Новост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143380"/>
            <a:ext cx="3357586" cy="200452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9696" y="197346"/>
            <a:ext cx="414226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Смирнова</a:t>
            </a:r>
          </a:p>
          <a:p>
            <a:pPr algn="ctr" eaLnBrk="0" hangingPunct="0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Светлана Николаевна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Министр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здравоохранения Астраханской области </a:t>
            </a:r>
          </a:p>
        </p:txBody>
      </p:sp>
      <p:pic>
        <p:nvPicPr>
          <p:cNvPr id="40962" name="Picture 2" descr="http://www.minzdravao.ru/sites/default/files/image_rotator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3357562"/>
            <a:ext cx="6027241" cy="3500438"/>
          </a:xfrm>
          <a:prstGeom prst="rect">
            <a:avLst/>
          </a:prstGeom>
          <a:noFill/>
        </p:spPr>
      </p:pic>
      <p:pic>
        <p:nvPicPr>
          <p:cNvPr id="5" name="Picture 7" descr="Александр Копеин - Царь Иван Грозный присоединил Астрахань к Русскому государств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59051"/>
            <a:ext cx="17081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7"/>
            <a:ext cx="2345832" cy="309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306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Стоматологическая помощь относится к одному из самых распространенных видов </a:t>
            </a:r>
            <a:r>
              <a:rPr lang="ru-RU" sz="28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специализированной </a:t>
            </a:r>
            <a:r>
              <a:rPr lang="ru-RU" sz="28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медицинской помощи.</a:t>
            </a:r>
          </a:p>
          <a:p>
            <a:r>
              <a:rPr lang="ru-RU" sz="24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Схема организации и объем оказываемой помощи зависят от типа лечебных учреждений. </a:t>
            </a:r>
          </a:p>
          <a:p>
            <a:r>
              <a:rPr lang="ru-RU" sz="24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городского и сельского здравоохранения различна и связана с административным делением районов, численностью населения и т. д.</a:t>
            </a:r>
          </a:p>
          <a:p>
            <a:r>
              <a:rPr lang="ru-RU" sz="24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городе оказание лечебно-профилактической помощи строится в основном по территориальному (участковому) принципу. </a:t>
            </a:r>
          </a:p>
        </p:txBody>
      </p:sp>
      <p:pic>
        <p:nvPicPr>
          <p:cNvPr id="3" name="Picture 2" descr="http://prodoctorov.ru/media/photo/astrahan/lpuimage/3445/2398-gorodskaya-stomatologicheskaya-poliklinika-2_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143380"/>
            <a:ext cx="3613785" cy="2714620"/>
          </a:xfrm>
          <a:prstGeom prst="rect">
            <a:avLst/>
          </a:prstGeom>
          <a:noFill/>
        </p:spPr>
      </p:pic>
      <p:pic>
        <p:nvPicPr>
          <p:cNvPr id="4" name="Picture 2" descr="http://astrashop.ru/files/950/89ef8.jpe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97574"/>
            <a:ext cx="3929090" cy="25604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xa-xa.org/uploads/posts/2011-01/1295520442_1295334717_1285268202_s3img_12500281_15585_1_resi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786" y="3170129"/>
            <a:ext cx="3786214" cy="368787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	</a:t>
            </a:r>
            <a:r>
              <a:rPr lang="ru-RU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2"/>
                </a:solidFill>
              </a:rPr>
              <a:t>На всех административных уровнях управления здравоохранением назначается </a:t>
            </a:r>
            <a:r>
              <a:rPr lang="ru-RU" sz="2400" b="1" u="sng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2"/>
                </a:solidFill>
              </a:rPr>
              <a:t>главный специалист по стоматологии</a:t>
            </a:r>
            <a:r>
              <a:rPr lang="ru-RU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2"/>
                </a:solidFill>
              </a:rPr>
              <a:t>. </a:t>
            </a:r>
          </a:p>
          <a:p>
            <a:pPr>
              <a:defRPr/>
            </a:pPr>
            <a:r>
              <a:rPr lang="ru-RU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2"/>
                </a:solidFill>
              </a:rPr>
              <a:t>В ряде территорий по этому же принципу назначают специалистов по узким разделам стоматологии (терапия, челюстно-лицевая хирургия и т.п</a:t>
            </a:r>
            <a:r>
              <a:rPr 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2"/>
                </a:solidFill>
              </a:rPr>
              <a:t>.).</a:t>
            </a:r>
            <a:endParaRPr lang="ru-RU" sz="24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pic>
        <p:nvPicPr>
          <p:cNvPr id="38914" name="Picture 2" descr="http://neonelektro.ru/images/stories/latun-tabl/4/plastikplot.rezkayachey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429132"/>
            <a:ext cx="2928958" cy="2028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28599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</a:rPr>
              <a:t>Главные специалисты назначаются из числа наиболее квалифицированных врачей-стоматологов, профессоров, доцентов, научных сотрудников, работающих в области стоматологии и хорошо знающих организацию стоматологической помощи населению. 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40000"/>
                <a:lumOff val="60000"/>
              </a:schemeClr>
            </a:gs>
            <a:gs pos="44000">
              <a:schemeClr val="accent3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Основными задачами стоматологической поликлиники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являются: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1) проведение мероприятий по профилактике заболеваний челюстно-лицевой области среди населения в организованных коллективах;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2) организация и проведение мероприятий, направленных на раннее выявление заболеваний челюстно-лицевой области;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3) оказание квалифицированной -амбулаторной стоматологической помощи.</a:t>
            </a:r>
            <a:endParaRPr lang="ru-RU" sz="2000" b="1" dirty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48131" name="Picture 3" descr="http://красноярскотдых.рф/f/users/pic/2012/alfadent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00348"/>
            <a:ext cx="3857652" cy="3857652"/>
          </a:xfrm>
          <a:prstGeom prst="rect">
            <a:avLst/>
          </a:prstGeom>
          <a:noFill/>
        </p:spPr>
      </p:pic>
      <p:pic>
        <p:nvPicPr>
          <p:cNvPr id="48133" name="Picture 5" descr="http://prodoctorov.ru/media/photo/astrahan/lpuimage/3466/2399-gorodskaya-stomatologicheskaya-poliklinika-1_l.jp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14"/>
            <a:ext cx="4469720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40000"/>
                <a:lumOff val="60000"/>
              </a:schemeClr>
            </a:gs>
            <a:gs pos="44000">
              <a:schemeClr val="accent3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стоматологических поликлиниках и стоматологических отделениях прием больных ведется дифференцированно по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</a:rPr>
              <a:t>терапевтической,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</a:rPr>
              <a:t> хирургической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</a:rPr>
              <a:t> и ортопедической стоматологии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31432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6600FF"/>
                  </a:solidFill>
                  <a:prstDash val="solid"/>
                </a:ln>
                <a:solidFill>
                  <a:srgbClr val="CC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стоматологических кабинетах, входящих в состав амбулаторий, здравпунктах предприятий, больниц стоматологи принимают больных, страдающих терапевтическими и хирургическими заболеваниями, т. е. проводят смешанный прием. </a:t>
            </a:r>
            <a:endParaRPr lang="ru-RU" sz="2400" b="1" dirty="0">
              <a:ln w="10541" cmpd="sng">
                <a:solidFill>
                  <a:srgbClr val="6600FF"/>
                </a:solidFill>
                <a:prstDash val="solid"/>
              </a:ln>
              <a:solidFill>
                <a:srgbClr val="CC00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785794"/>
            <a:ext cx="2071702" cy="216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92880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2643174" cy="176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5214946"/>
            <a:ext cx="2190739" cy="164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071546"/>
            <a:ext cx="1647268" cy="152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40000"/>
                <a:lumOff val="60000"/>
              </a:schemeClr>
            </a:gs>
            <a:gs pos="44000">
              <a:schemeClr val="accent3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9933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Неотложная стоматологическая помощь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оказывается при следующих заболеваниях: 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острые пульпиты и апикальные периодонтиты; 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невралгия тройничного нерва; 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острые воспалительные заболевания лица, челюстей, полости рта; 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повреждение мягких тканей и костей челюстно-лицевой области; 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термические и химические повреждения лица и полости рта; 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острые заболевания слизистой оболочки полости рта.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62466" name="Picture 2" descr="http://ic.pics.livejournal.com/diy_girl/13515225/144141/144141_600.jpg?from=http://ic.pics.livejournal.com/diy_girl/13515225/144141/144141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58" y="3394805"/>
            <a:ext cx="4214842" cy="3463195"/>
          </a:xfrm>
          <a:prstGeom prst="rect">
            <a:avLst/>
          </a:prstGeom>
          <a:noFill/>
        </p:spPr>
      </p:pic>
      <p:pic>
        <p:nvPicPr>
          <p:cNvPr id="62468" name="Picture 4" descr="http://www.zarya.crimea.ua/wp-content/plugins/nextgen-gallery/dry-socket-after-tooth-extraction-smoking-i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5310"/>
            <a:ext cx="3286148" cy="327884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793</Words>
  <Application>Microsoft Office PowerPoint</Application>
  <PresentationFormat>Экран (4:3)</PresentationFormat>
  <Paragraphs>100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Организационная структура стоматологической организации(подразделения).  Автоматизация процессов в стоматологической организации (подразделении)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Организационная структура стоматологической организации(подразделения). Автоматизация процессов в стоматологической организации (подразделении)</dc:title>
  <dc:creator>Пользователь</dc:creator>
  <cp:lastModifiedBy>user</cp:lastModifiedBy>
  <cp:revision>133</cp:revision>
  <dcterms:created xsi:type="dcterms:W3CDTF">2013-01-13T01:54:09Z</dcterms:created>
  <dcterms:modified xsi:type="dcterms:W3CDTF">2020-05-14T14:16:55Z</dcterms:modified>
</cp:coreProperties>
</file>