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5" r:id="rId3"/>
    <p:sldId id="301" r:id="rId4"/>
    <p:sldId id="300" r:id="rId5"/>
    <p:sldId id="304" r:id="rId6"/>
    <p:sldId id="312" r:id="rId7"/>
    <p:sldId id="303" r:id="rId8"/>
    <p:sldId id="342" r:id="rId9"/>
    <p:sldId id="275" r:id="rId10"/>
    <p:sldId id="298" r:id="rId11"/>
    <p:sldId id="305" r:id="rId12"/>
    <p:sldId id="299" r:id="rId13"/>
    <p:sldId id="319" r:id="rId14"/>
    <p:sldId id="318" r:id="rId15"/>
    <p:sldId id="327" r:id="rId16"/>
    <p:sldId id="320" r:id="rId17"/>
    <p:sldId id="321" r:id="rId18"/>
    <p:sldId id="322" r:id="rId19"/>
    <p:sldId id="324" r:id="rId20"/>
    <p:sldId id="276" r:id="rId21"/>
    <p:sldId id="332" r:id="rId22"/>
    <p:sldId id="329" r:id="rId23"/>
    <p:sldId id="330" r:id="rId24"/>
    <p:sldId id="331" r:id="rId25"/>
    <p:sldId id="325" r:id="rId26"/>
    <p:sldId id="326" r:id="rId27"/>
    <p:sldId id="313" r:id="rId28"/>
    <p:sldId id="314" r:id="rId29"/>
    <p:sldId id="315" r:id="rId30"/>
    <p:sldId id="316" r:id="rId31"/>
    <p:sldId id="317" r:id="rId32"/>
    <p:sldId id="309" r:id="rId33"/>
    <p:sldId id="310" r:id="rId34"/>
    <p:sldId id="323" r:id="rId35"/>
    <p:sldId id="340" r:id="rId36"/>
    <p:sldId id="341" r:id="rId37"/>
    <p:sldId id="297" r:id="rId38"/>
    <p:sldId id="296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294" r:id="rId47"/>
    <p:sldId id="30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E3F7-07F9-4F89-8C89-9535EDE28EDA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E7A9-02A8-42B6-BD88-826E53D26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om-portal.ru/vvedenie/obschie-svedeniya-o-prorezivanii-anatomii-i-gistologii-zubo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mport.ru/article_show_id_68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1%83%D0%B1%D1%8B_%D1%87%D0%B5%D0%BB%D0%BE%D0%B2%D0%B5%D0%BA%D0%B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://ru.wikipedia.org/wiki/%D0%9B%D0%B0%D1%82%D0%B5%D0%BA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808/dimastepanko.8/0_68691_514db35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3386134" cy="1785949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Пломбирование кариозных полостей.</a:t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Выбор пломбировочных материалов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929158" y="4143380"/>
            <a:ext cx="4214842" cy="182403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Методы восстановления анатомической формы коронки зуба пломбировочными материалами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static.medportal.ru/pic/news/2012/05/04/composite/pic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53993"/>
            <a:ext cx="4405343" cy="3304007"/>
          </a:xfrm>
          <a:prstGeom prst="rect">
            <a:avLst/>
          </a:prstGeom>
          <a:noFill/>
        </p:spPr>
      </p:pic>
      <p:pic>
        <p:nvPicPr>
          <p:cNvPr id="39938" name="Picture 2" descr="http://dentalclinic.at.ua/caries/woman-at-dentist-cleaning-1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176" y="214290"/>
            <a:ext cx="5073824" cy="337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антисептической обработки применяется орошение полости теплыми антисептиками низких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концентраций (аппликатором или ватным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томпоном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высоких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концентраций (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шприца)</a:t>
            </a:r>
            <a:endParaRPr lang="ru-RU" sz="20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3—5% раствор гипохлорита натрия</a:t>
            </a:r>
            <a:r>
              <a:rPr lang="ru-RU" sz="2000" b="1" dirty="0" smtClean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 раствор перекиси водорода,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0,06—0,1% раствор хлоргексидина,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0,02% раствор фурацилина и.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908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Rockle's N4 - </a:t>
            </a:r>
            <a:r>
              <a:rPr lang="ru-RU" b="1" dirty="0" smtClean="0"/>
              <a:t>антисептик</a:t>
            </a:r>
            <a:r>
              <a:rPr lang="ru-RU" dirty="0" smtClean="0"/>
              <a:t> для </a:t>
            </a:r>
            <a:r>
              <a:rPr lang="ru-RU" b="1" dirty="0" smtClean="0"/>
              <a:t>кариозных полостей</a:t>
            </a:r>
            <a:endParaRPr lang="ru-RU" dirty="0"/>
          </a:p>
        </p:txBody>
      </p:sp>
      <p:pic>
        <p:nvPicPr>
          <p:cNvPr id="30722" name="Picture 2" descr="http://im7-tub-ru.yandex.net/i?id=624881010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233" y="1016481"/>
            <a:ext cx="2357454" cy="1777158"/>
          </a:xfrm>
          <a:prstGeom prst="rect">
            <a:avLst/>
          </a:prstGeom>
          <a:noFill/>
        </p:spPr>
      </p:pic>
      <p:pic>
        <p:nvPicPr>
          <p:cNvPr id="30724" name="Picture 4" descr="http://im0-tub-ru.yandex.net/i?id=624335542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9049" y="3105432"/>
            <a:ext cx="3695823" cy="2786082"/>
          </a:xfrm>
          <a:prstGeom prst="rect">
            <a:avLst/>
          </a:prstGeom>
          <a:noFill/>
        </p:spPr>
      </p:pic>
      <p:pic>
        <p:nvPicPr>
          <p:cNvPr id="7170" name="Picture 2" descr="http://medobook.com/uploads/posts/2013-04/1366630832_obrabotka-kornevyh-kanal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co.ru/upload/iblock/3a6/Septodont_Rockle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3421013"/>
            <a:ext cx="2633457" cy="251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применения:</a:t>
            </a:r>
            <a:endParaRPr lang="ru-RU" dirty="0" smtClean="0"/>
          </a:p>
          <a:p>
            <a:r>
              <a:rPr lang="ru-RU" b="1" dirty="0" smtClean="0"/>
              <a:t>1. полость обильно промывается чистой дистиллированной водой или водно-воздушным спреем, затем сушится из «пистолета»;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</a:rPr>
              <a:t>2.  производится медикаментозная обработка 2% водным раствором хлоргексидина путем нанесения его на стенки и дно полости, а также на ткани зуба и десну, кисточкой-канюлей (примерно на одну минуту). </a:t>
            </a:r>
          </a:p>
          <a:p>
            <a:r>
              <a:rPr lang="ru-RU" b="1" dirty="0" smtClean="0"/>
              <a:t>3. Высушивание полости производится струей воздуха из «пистолета» (пустера) или стерильным ватным шариком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9940" name="Picture 4" descr="Фото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02078"/>
            <a:ext cx="5802006" cy="417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5" y="214290"/>
            <a:ext cx="594132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 наложение прокладки;</a:t>
            </a:r>
          </a:p>
          <a:p>
            <a:r>
              <a:rPr lang="ru-RU" sz="2000" b="1" dirty="0" smtClean="0"/>
              <a:t>Все прокладки можно разделить на :</a:t>
            </a:r>
          </a:p>
          <a:p>
            <a:r>
              <a:rPr lang="ru-RU" sz="32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Лечебные </a:t>
            </a:r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Изолирующие </a:t>
            </a:r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Цель лечебной прокладки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стимуляция образования вторичного дентина, защита пульпы от внешних воздействий и создание условий для купирования в ней обратимого воспалительного процесса.</a:t>
            </a:r>
            <a:b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Лечебные прокладки используют для стимуляции образования вторичного дентина</a:t>
            </a:r>
            <a:endParaRPr lang="ru-RU" sz="2400" b="1" u="sng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http://stom-portal.ru/images/stories/terapia/Materiali/sic/naloge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05064"/>
            <a:ext cx="5437267" cy="2739709"/>
          </a:xfrm>
          <a:prstGeom prst="rect">
            <a:avLst/>
          </a:prstGeom>
          <a:noFill/>
        </p:spPr>
      </p:pic>
      <p:pic>
        <p:nvPicPr>
          <p:cNvPr id="8194" name="Picture 2" descr="http://terastom.com/sites/default/files/field/image/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2017"/>
            <a:ext cx="2934464" cy="56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1414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Наложение изолирующей прокладки</a:t>
            </a:r>
            <a:endParaRPr lang="ru-RU" sz="2400" b="1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2" name="Picture 2" descr="Кариозные монстры Лечение зуб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086313" cy="4500594"/>
          </a:xfrm>
          <a:prstGeom prst="rect">
            <a:avLst/>
          </a:prstGeom>
          <a:noFill/>
        </p:spPr>
      </p:pic>
      <p:pic>
        <p:nvPicPr>
          <p:cNvPr id="9220" name="Picture 4" descr="http://dentalmagazine.ru/wp-content/uploads/2014/09/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17596" cy="31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tudfiles.ru/html/2706/677/html_1MaNLVAirG.fild/htmlconvd-6xLOMt_html_m789ada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5048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plomba911.ru/wp-content/uploads/2015/02/glubokij-karies-foto-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699" y="1052736"/>
            <a:ext cx="2461824" cy="221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Изолирующие прокладки.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Цель изолирующей прокладки - защита дентина от возможного воздействия со стороны протравливающего геля или композита; соединение дентина с композитом при отсутствии праймера.</a:t>
            </a:r>
          </a:p>
        </p:txBody>
      </p:sp>
      <p:pic>
        <p:nvPicPr>
          <p:cNvPr id="34818" name="Picture 2" descr="http://dentalmir.ru/img/patient_031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611119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6215082"/>
            <a:ext cx="34290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Изолирующие прокладки</a:t>
            </a:r>
            <a:endParaRPr lang="ru-RU" dirty="0"/>
          </a:p>
        </p:txBody>
      </p:sp>
      <p:sp>
        <p:nvSpPr>
          <p:cNvPr id="7" name="Выгнутая вниз стрелка 6"/>
          <p:cNvSpPr/>
          <p:nvPr/>
        </p:nvSpPr>
        <p:spPr>
          <a:xfrm rot="13032146">
            <a:off x="3705434" y="4484438"/>
            <a:ext cx="3929023" cy="598856"/>
          </a:xfrm>
          <a:prstGeom prst="curvedUpArrow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7394653">
            <a:off x="4139369" y="4865000"/>
            <a:ext cx="428628" cy="2027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иозная пол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861" y="1928802"/>
            <a:ext cx="4408139" cy="41061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Изолирующие прокладки накладывают до эмалево-дентинной границы.</a:t>
            </a:r>
          </a:p>
          <a:p>
            <a:r>
              <a:rPr lang="ru-RU" sz="2400" b="1" dirty="0" smtClean="0"/>
              <a:t> В настоящее время изолирующие прокладки применяют не столь широко, как раньше, благодаря созданию новых адгезивных систем.</a:t>
            </a:r>
            <a:endParaRPr lang="ru-RU" sz="2400" b="1" dirty="0"/>
          </a:p>
        </p:txBody>
      </p:sp>
      <p:pic>
        <p:nvPicPr>
          <p:cNvPr id="62468" name="Picture 4" descr="рис.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3698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ис. 8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1228"/>
            <a:ext cx="8286808" cy="52924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50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sz="2400" b="1" dirty="0" smtClean="0"/>
              <a:t>после проведенной обработки антисептиком врач делает протравливание эмали и дентина,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28652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Травление поверхности 37% раствором фосфорной кислоты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edicus.ru/images/upload/81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8972" cy="3286124"/>
          </a:xfrm>
          <a:prstGeom prst="rect">
            <a:avLst/>
          </a:prstGeom>
          <a:noFill/>
        </p:spPr>
      </p:pic>
      <p:pic>
        <p:nvPicPr>
          <p:cNvPr id="54276" name="Picture 4" descr="http://www.medicus.ru/images/upload/81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3214686"/>
            <a:ext cx="5195487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571480"/>
            <a:ext cx="400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Протравливание эмали 15 сек.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07194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Протравливание эмали и дентина еще 15 сек.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medicus.ru/images/upload/81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53" y="3400450"/>
            <a:ext cx="4740029" cy="30528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4292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Нанесение адгезивной системы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Цель введения адгезивной системы - создание гибридной зоны, добиться надежного соединения композитного материала с дентином и эмалью зуба. </a:t>
            </a:r>
          </a:p>
          <a:p>
            <a:r>
              <a:rPr lang="ru-RU" sz="2000" b="1" dirty="0" smtClean="0"/>
              <a:t>Адгезив наносят одноразовым аппликатором на всю поверхность протравленных тканей зуба и на прокладку, затем слой адгезива истончают с помощью воздушной струи и полимеризуют.</a:t>
            </a:r>
            <a:endParaRPr lang="ru-RU" sz="2000" b="1" dirty="0"/>
          </a:p>
        </p:txBody>
      </p:sp>
      <p:pic>
        <p:nvPicPr>
          <p:cNvPr id="57348" name="Picture 4" descr="http://www.dentoday.ru/6/art8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000396" cy="3400450"/>
          </a:xfrm>
          <a:prstGeom prst="rect">
            <a:avLst/>
          </a:prstGeom>
          <a:noFill/>
        </p:spPr>
      </p:pic>
      <p:pic>
        <p:nvPicPr>
          <p:cNvPr id="57350" name="Picture 6" descr="http://www.belodent.by/Images/fotolampa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3" y="3500438"/>
            <a:ext cx="405382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Восстановление переднего зуба с помощью техники эстетического нанесения слоев композ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0220"/>
            <a:ext cx="7755938" cy="3260241"/>
          </a:xfrm>
          <a:prstGeom prst="rect">
            <a:avLst/>
          </a:prstGeom>
          <a:noFill/>
        </p:spPr>
      </p:pic>
      <p:pic>
        <p:nvPicPr>
          <p:cNvPr id="59396" name="Picture 4" descr="Восстановление переднего зуба с помощью техники эстетического нанесения слоев компози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03297"/>
            <a:ext cx="3452336" cy="29547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435769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Этапы травления, нанесение адгезива и полимеризации</a:t>
            </a:r>
            <a:endParaRPr lang="ru-RU" sz="24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129" y="2687398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Цель пломбирования </a:t>
            </a:r>
            <a:r>
              <a:rPr lang="ru-RU" sz="2800" dirty="0"/>
              <a:t>— </a:t>
            </a:r>
            <a:r>
              <a:rPr lang="ru-RU" sz="2400" b="1" i="1" dirty="0"/>
              <a:t>восстановление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u="sng" dirty="0" smtClean="0">
                <a:hlinkClick r:id="rId2"/>
              </a:rPr>
              <a:t> </a:t>
            </a:r>
            <a:r>
              <a:rPr lang="ru-RU" sz="2000" b="1" i="1" u="sng" dirty="0">
                <a:hlinkClick r:id="rId2"/>
              </a:rPr>
              <a:t>анатомической формы,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u="sng" dirty="0">
                <a:hlinkClick r:id="rId2"/>
              </a:rPr>
              <a:t> внешнего вида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u="sng" dirty="0">
                <a:hlinkClick r:id="rId2"/>
              </a:rPr>
              <a:t> функции зуба</a:t>
            </a:r>
            <a:r>
              <a:rPr lang="ru-RU" sz="2000" b="1" i="1" dirty="0"/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i="1" dirty="0"/>
              <a:t> 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предупреждение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2000" b="1" i="1" u="sng" dirty="0">
                <a:solidFill>
                  <a:schemeClr val="accent5">
                    <a:lumMod val="50000"/>
                  </a:schemeClr>
                </a:solidFill>
              </a:rPr>
              <a:t> рецидива кариеса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7188" y="224146"/>
            <a:ext cx="5214937" cy="24314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Пломбирование 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это </a:t>
            </a:r>
            <a:r>
              <a:rPr lang="ru-RU" sz="2400" b="1" dirty="0" smtClean="0"/>
              <a:t>лечебная методика </a:t>
            </a: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восстановления анатомической формы зуба с помощью стоматологических пломбировочных (реставрационных) материалов.</a:t>
            </a:r>
            <a:endParaRPr lang="ru-RU" sz="2400" b="1" dirty="0"/>
          </a:p>
        </p:txBody>
      </p:sp>
      <p:pic>
        <p:nvPicPr>
          <p:cNvPr id="5125" name="Picture 7" descr="http://i.drom.ru/comments/95/94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0"/>
            <a:ext cx="3286125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lteiy.kiev.ua/images/uslugi/2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4608512" cy="20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487246"/>
            <a:ext cx="2714625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5) внесение в кариозную полость пломбировочной массы и ее конденсация;</a:t>
            </a:r>
          </a:p>
          <a:p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6</a:t>
            </a:r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) моделирование пломбы</a:t>
            </a:r>
          </a:p>
        </p:txBody>
      </p:sp>
      <p:pic>
        <p:nvPicPr>
          <p:cNvPr id="4" name="Picture 2" descr="http://stom-portal.ru/images/stories/terapia/Materiali/kompozit/tehn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5361779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4625" y="1124744"/>
            <a:ext cx="5248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Непосредственно пломбировочный материал вносится в полость порциями и равномерно распределяется в ней.</a:t>
            </a:r>
          </a:p>
          <a:p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После чего отверждается светом </a:t>
            </a:r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лампы</a:t>
            </a:r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Так, слой за слоем заполняется вся полость.</a:t>
            </a:r>
            <a:endParaRPr lang="ru-RU" sz="2000" b="1" i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626" name="Picture 2" descr="Применение композита «Herculite® XRV Ultra™» при пломбировании фронтальних и жевательных зуб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755152" cy="2786082"/>
          </a:xfrm>
          <a:prstGeom prst="rect">
            <a:avLst/>
          </a:prstGeom>
          <a:noFill/>
        </p:spPr>
      </p:pic>
      <p:pic>
        <p:nvPicPr>
          <p:cNvPr id="26628" name="Picture 4" descr="http://www.dentistpodol.kiev.ua/krasivue_rov_zybu/ter_stom/7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4815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Варианты пломбирования сформированной полости з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150"/>
            <a:ext cx="9144000" cy="53411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Существует множество техник внесения пломбировочного материала.</a:t>
            </a:r>
          </a:p>
          <a:p>
            <a:r>
              <a:rPr lang="ru-RU" b="1" dirty="0" smtClean="0"/>
              <a:t> Условно их можно разделить на: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однослойное нанесение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двухслойное нанесение</a:t>
            </a:r>
            <a:endParaRPr lang="ru-RU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роцесс заполнения кариозной пол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648996"/>
          </a:xfrm>
          <a:prstGeom prst="rect">
            <a:avLst/>
          </a:prstGeom>
          <a:noFill/>
        </p:spPr>
      </p:pic>
      <p:pic>
        <p:nvPicPr>
          <p:cNvPr id="40964" name="Picture 4" descr="Послойное заполнение кариозной полости фотополимеризующим композитным материал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3786214" cy="3157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Послойное внесение различных стоматологических материалов в процессе заполнения кариозной полости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Послойное заполнение кариозной полости фотополимеризующим композитным материалом</a:t>
            </a:r>
            <a:endParaRPr lang="ru-RU" b="1" dirty="0"/>
          </a:p>
        </p:txBody>
      </p:sp>
      <p:pic>
        <p:nvPicPr>
          <p:cNvPr id="6" name="Picture 4" descr="Пломбирование зубов кариозных полостей и корневых каналов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500462" cy="246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6439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"сэндвич" — способ пломбирования кариозной полости, при котором ее заполняют </a:t>
            </a: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двумя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пломбировочными материалами: </a:t>
            </a:r>
            <a:r>
              <a:rPr lang="ru-RU" sz="28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стеклоиономером и композитом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5538" name="Picture 2" descr="http://www.inpic.ru/pic/8248-532b92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71794"/>
            <a:ext cx="3973305" cy="3814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700808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материалы хорошо соединяются друг с другом и твердыми тканями зуба: эмалью и дентином, что обеспечивает однородность соединения дентина и эмали с пломбой. Основу (базу) реставрации выполняют из стеклоиономера, затем полость заполняют композиционным материалом</a:t>
            </a:r>
            <a:endParaRPr lang="ru-RU" sz="24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закрытый метод "сэндвич"-техники</a:t>
            </a:r>
          </a:p>
          <a:p>
            <a:r>
              <a:rPr lang="ru-RU" sz="2000" b="1" i="1" dirty="0" smtClean="0"/>
              <a:t>большую часть объема кариозной полости заполняют стеклоиономерным цементом, а композит наслаивают на его поверхность, полностью закрывая цемент. 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64357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ru-RU" sz="2000" b="1" i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открытым методом "сэндвич"-техники</a:t>
            </a:r>
          </a:p>
          <a:p>
            <a:r>
              <a:rPr lang="ru-RU" sz="2000" b="1" i="1" dirty="0" smtClean="0"/>
              <a:t>композиционный материал только частично, например, со стороны жевательной поверхности, закрывает стеклоиономер. </a:t>
            </a:r>
            <a:endParaRPr lang="ru-RU" sz="2000" b="1" i="1" dirty="0"/>
          </a:p>
        </p:txBody>
      </p:sp>
      <p:pic>
        <p:nvPicPr>
          <p:cNvPr id="24578" name="Picture 2" descr="Dental-Revue Статьи Терапевтическая Современные аспекты сэндвич-технологии. . (Отари Хидирбегишвили, Махвиладзе Г. Б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88645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Восстановление переднего зуба с помощью техники эстетического нанесения слоев композ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10" y="1643050"/>
            <a:ext cx="909329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Очень важно, чтобы толщина каждого слоя не превышала 2-х мм.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Восстановление переднего зуба с помощью техники эстетического нанесения слоев композ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swhite.ru/ARTICLE_IMGS/art21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4654867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 нанесении материала более «толстым» слоем возможно образование микрозазора между пломбой и тканями зуба, что приводит к возникновению рецидивного кариеса. </a:t>
            </a:r>
          </a:p>
          <a:p>
            <a:r>
              <a:rPr lang="ru-RU" sz="2400" b="1" dirty="0" smtClean="0"/>
              <a:t>Также эта ошибка может стать причиной возникновения болей после постановки пломбы.</a:t>
            </a:r>
            <a:endParaRPr lang="ru-RU" sz="2400" b="1" dirty="0"/>
          </a:p>
        </p:txBody>
      </p:sp>
      <p:pic>
        <p:nvPicPr>
          <p:cNvPr id="4" name="Picture 2" descr="http://mediastom.ru/admin/content/uploads/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925" y="2362200"/>
            <a:ext cx="25050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tomport.ru/res/data/fckeditor/1(6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37547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Клинический пример </a:t>
            </a:r>
            <a:r>
              <a:rPr lang="ru-RU" sz="2000" b="1" i="1" u="sng" dirty="0" smtClean="0">
                <a:hlinkClick r:id="rId3"/>
              </a:rPr>
              <a:t>реставрации зубов</a:t>
            </a:r>
            <a:r>
              <a:rPr lang="ru-RU" sz="2000" b="1" i="1" dirty="0" smtClean="0"/>
              <a:t> </a:t>
            </a:r>
            <a:r>
              <a:rPr lang="ru-RU" sz="2000" b="1" i="1" dirty="0" err="1" smtClean="0"/>
              <a:t>гелиокомпозитом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Исходная ситуация (пломбы из </a:t>
            </a:r>
            <a:r>
              <a:rPr lang="ru-RU" sz="2000" dirty="0" err="1" smtClean="0"/>
              <a:t>амальгамовые</a:t>
            </a:r>
            <a:r>
              <a:rPr lang="ru-RU" sz="2000" dirty="0" smtClean="0"/>
              <a:t>, требующие замены).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tomport.ru/res/data/fckeditor/2(2)(1).jpg"/>
          <p:cNvPicPr>
            <a:picLocks noChangeAspect="1" noChangeArrowheads="1"/>
          </p:cNvPicPr>
          <p:nvPr/>
        </p:nvPicPr>
        <p:blipFill>
          <a:blip r:embed="rId2">
            <a:lum bright="-4000" contrast="17000"/>
          </a:blip>
          <a:srcRect/>
          <a:stretch>
            <a:fillRect/>
          </a:stretch>
        </p:blipFill>
        <p:spPr bwMode="auto">
          <a:xfrm>
            <a:off x="642910" y="1285860"/>
            <a:ext cx="7583419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Удалены пломбы, полученные полости протравлены и покрыты бондом.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</a:rPr>
              <a:t>Пломбирование кариозной полости состоит из следующих этапов: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1) изоляция зуба от слюны;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2) антисептическая обработка кариозной полости;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3) высушивание кариозной полости;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4) Наложение прокладки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</a:rPr>
              <a:t>(по показанию)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5) внесение в кариозную полость пломбировочной массы и ее конденсация;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6) моделирование пломбы;</a:t>
            </a:r>
          </a:p>
          <a:p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7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)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шлифование и полирование пломбы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.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967" y="2554545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8 )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изоляция пломбы от слюны;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</a:rPr>
              <a:t>(по возможности клиники)</a:t>
            </a:r>
            <a:endParaRPr lang="ru-RU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052" name="Picture 4" descr="http://cdpushkin.ru/files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306">
            <a:off x="248436" y="3504235"/>
            <a:ext cx="47625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esberdsk.ru/upload/companies/324295/news/22674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41" y="1916832"/>
            <a:ext cx="3570501" cy="42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www.zdorovie.crimea.ua/images/vini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337" y="4221088"/>
            <a:ext cx="1788104" cy="2484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stomport.ru/res/data/fckeditor/5(1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937487" cy="2500306"/>
          </a:xfrm>
          <a:prstGeom prst="rect">
            <a:avLst/>
          </a:prstGeom>
          <a:noFill/>
        </p:spPr>
      </p:pic>
      <p:pic>
        <p:nvPicPr>
          <p:cNvPr id="50180" name="Picture 4" descr="http://www.stomport.ru/res/data/fckeditor/6(1)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71546"/>
            <a:ext cx="4071966" cy="2646777"/>
          </a:xfrm>
          <a:prstGeom prst="rect">
            <a:avLst/>
          </a:prstGeom>
          <a:noFill/>
        </p:spPr>
      </p:pic>
      <p:pic>
        <p:nvPicPr>
          <p:cNvPr id="50182" name="Picture 6" descr="http://www.stomport.ru/res/data/fckeditor/7(1)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4050025" cy="2571768"/>
          </a:xfrm>
          <a:prstGeom prst="rect">
            <a:avLst/>
          </a:prstGeom>
          <a:noFill/>
        </p:spPr>
      </p:pic>
      <p:pic>
        <p:nvPicPr>
          <p:cNvPr id="50184" name="Picture 8" descr="http://www.stomport.ru/res/data/fckeditor/8(2)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17649"/>
            <a:ext cx="4000528" cy="26403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Этапы реставрации второго верхнего премоляра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stomport.ru/res/data/fckeditor/4(2)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382018" cy="56481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391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Вид законченной реставрации зубов.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4220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7) шлифование и полирование пломбы. </a:t>
            </a:r>
          </a:p>
          <a:p>
            <a:r>
              <a:rPr lang="ru-RU" sz="2400" b="1" dirty="0" smtClean="0"/>
              <a:t>Полирование пломб необходимо для создания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эстетического эффекта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идеально гладкой поверхности пломбы,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отсутствие нависающих краев</a:t>
            </a:r>
            <a:endParaRPr lang="ru-RU" sz="2400" b="1" dirty="0"/>
          </a:p>
        </p:txBody>
      </p:sp>
      <p:pic>
        <p:nvPicPr>
          <p:cNvPr id="1030" name="Picture 6" descr="http://medi-trade.ru/assets/images/tovari/stomatologiya/sofle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929198"/>
            <a:ext cx="1777562" cy="1714488"/>
          </a:xfrm>
          <a:prstGeom prst="rect">
            <a:avLst/>
          </a:prstGeom>
          <a:noFill/>
        </p:spPr>
      </p:pic>
      <p:pic>
        <p:nvPicPr>
          <p:cNvPr id="1034" name="Picture 10" descr="http://www.alfa-clinic.ru/uploads/images/shlifovka_zub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57694"/>
            <a:ext cx="3004256" cy="2066928"/>
          </a:xfrm>
          <a:prstGeom prst="rect">
            <a:avLst/>
          </a:prstGeom>
          <a:noFill/>
        </p:spPr>
      </p:pic>
      <p:pic>
        <p:nvPicPr>
          <p:cNvPr id="1036" name="Picture 12" descr="http://zubnoylekar.at.ua/_si/0/896927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668" y="1399230"/>
            <a:ext cx="2801611" cy="2101208"/>
          </a:xfrm>
          <a:prstGeom prst="rect">
            <a:avLst/>
          </a:prstGeom>
          <a:noFill/>
        </p:spPr>
      </p:pic>
      <p:pic>
        <p:nvPicPr>
          <p:cNvPr id="1038" name="Picture 14" descr="http://www.omsk-osma.ru/img_pulpit/karies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74294"/>
            <a:ext cx="4141694" cy="355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omat.zp.ua/img/74f3501d58a0167b18fa0af64819b7a6_1291647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000528" cy="3043191"/>
          </a:xfrm>
          <a:prstGeom prst="rect">
            <a:avLst/>
          </a:prstGeom>
          <a:noFill/>
        </p:spPr>
      </p:pic>
      <p:pic>
        <p:nvPicPr>
          <p:cNvPr id="3" name="Picture 2" descr="Пломбирование зубов кариозных полостей и корневых каналов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4483215" cy="3214710"/>
          </a:xfrm>
          <a:prstGeom prst="rect">
            <a:avLst/>
          </a:prstGeom>
          <a:noFill/>
        </p:spPr>
      </p:pic>
      <p:pic>
        <p:nvPicPr>
          <p:cNvPr id="44036" name="Picture 4" descr="http://enigmadent.ru/upload/catalog/33_54_4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4762500" cy="2533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2432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этой целью применяют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полировочные боры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полировочные пасты и щетки</a:t>
            </a:r>
            <a:endParaRPr lang="ru-RU" sz="2400" b="1" dirty="0"/>
          </a:p>
        </p:txBody>
      </p:sp>
      <p:pic>
        <p:nvPicPr>
          <p:cNvPr id="6" name="Picture 4" descr="http://torvm.ru/img/disks_pl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3429024" cy="247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dentoday.ru/pict/91151f5e1aaa371fbed90258e0eb7a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34"/>
            <a:ext cx="4986078" cy="4071966"/>
          </a:xfrm>
          <a:prstGeom prst="rect">
            <a:avLst/>
          </a:prstGeom>
          <a:noFill/>
        </p:spPr>
      </p:pic>
      <p:pic>
        <p:nvPicPr>
          <p:cNvPr id="58372" name="Picture 4" descr="http://qstoma.ru/images/articles/10105-bb263c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544208" cy="2286016"/>
          </a:xfrm>
          <a:prstGeom prst="rect">
            <a:avLst/>
          </a:prstGeom>
          <a:noFill/>
        </p:spPr>
      </p:pic>
      <p:pic>
        <p:nvPicPr>
          <p:cNvPr id="58374" name="Picture 6" descr="http://qstoma.ru/images/articles/10105-849d0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3389660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4435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полировочные головки и диски</a:t>
            </a:r>
            <a:endParaRPr lang="ru-RU" sz="2400" b="1" dirty="0"/>
          </a:p>
        </p:txBody>
      </p:sp>
      <p:pic>
        <p:nvPicPr>
          <p:cNvPr id="58376" name="Picture 8" descr="http://qstoma.ru/images/articles/10105-776c16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1" y="1214422"/>
            <a:ext cx="229622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53888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8) изоляция пломбы от слюны;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для защиты поверхности всех видов реставраций от внешних воздействий и влаги используются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лаки и глазури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1" name="Picture 5" descr="http://www.mkor.ru/netcat_files/153_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736"/>
            <a:ext cx="4238299" cy="3786214"/>
          </a:xfrm>
          <a:prstGeom prst="rect">
            <a:avLst/>
          </a:prstGeom>
          <a:noFill/>
        </p:spPr>
      </p:pic>
      <p:pic>
        <p:nvPicPr>
          <p:cNvPr id="20482" name="Picture 2" descr="http://bursadental.com.tr/userfiles/image/flo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163" y="1714488"/>
            <a:ext cx="488011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cdn.gollos.com/4956/Prod/748127/aksil-l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49" y="3461069"/>
            <a:ext cx="4164835" cy="3429048"/>
          </a:xfrm>
          <a:prstGeom prst="rect">
            <a:avLst/>
          </a:prstGeom>
          <a:noFill/>
        </p:spPr>
      </p:pic>
      <p:pic>
        <p:nvPicPr>
          <p:cNvPr id="63490" name="Picture 2" descr="http://www.voco.com/__resources/images/products/REF_1016__20090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026643" cy="3000372"/>
          </a:xfrm>
          <a:prstGeom prst="rect">
            <a:avLst/>
          </a:prstGeom>
          <a:noFill/>
        </p:spPr>
      </p:pic>
      <p:pic>
        <p:nvPicPr>
          <p:cNvPr id="63492" name="Picture 4" descr="http://lecheniezybov.ru/images/oral-hygiene/pokrytie-zybov-emaly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71678"/>
            <a:ext cx="4834924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Поверхность зуба просушивается струей воздуха из пустера,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аппликатором или кисточкой наносится  тонкий слой лака,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тщательно раздувается по всей поверхности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фотополимеризуется.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143250"/>
            <a:ext cx="50609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357562"/>
            <a:ext cx="2786082" cy="32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929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стоматологической практике встречаются ситуации, когда есть необходимость </a:t>
            </a:r>
            <a:r>
              <a:rPr lang="ru-RU" sz="2000" b="1" i="1" u="sng" dirty="0" smtClean="0"/>
              <a:t>временно </a:t>
            </a:r>
            <a:r>
              <a:rPr lang="ru-RU" sz="2000" b="1" dirty="0" smtClean="0"/>
              <a:t>закрыть обработанную кариозную полость на этапе лечения.</a:t>
            </a:r>
          </a:p>
          <a:p>
            <a:r>
              <a:rPr lang="ru-RU" sz="2000" b="1" dirty="0" smtClean="0"/>
              <a:t>Используют материалы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для повязок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/>
                </a:solidFill>
              </a:rPr>
              <a:t>для временных пломб.</a:t>
            </a:r>
          </a:p>
          <a:p>
            <a:r>
              <a:rPr lang="ru-RU" sz="2000" b="1" u="sng" dirty="0" smtClean="0"/>
              <a:t>Повязки накладывают на срок от 1 до 14 суток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B050"/>
                </a:solidFill>
              </a:rPr>
              <a:t>искусственный дентин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B050"/>
                </a:solidFill>
              </a:rPr>
              <a:t>дентин-пасту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err="1" smtClean="0">
                <a:solidFill>
                  <a:srgbClr val="00B050"/>
                </a:solidFill>
              </a:rPr>
              <a:t>виноксол</a:t>
            </a:r>
            <a:endParaRPr lang="ru-RU" sz="2000" b="1" dirty="0"/>
          </a:p>
        </p:txBody>
      </p:sp>
      <p:pic>
        <p:nvPicPr>
          <p:cNvPr id="3074" name="Picture 2" descr="http://dentuniversal.com.ua/images/content/articles/vremennaya_plom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857232"/>
            <a:ext cx="2236393" cy="227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Темпелайт 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71" y="4304090"/>
            <a:ext cx="3214743" cy="24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Кависил 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4296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38" y="214290"/>
            <a:ext cx="2500362" cy="28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15281" y="22566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Временные пломбы </a:t>
            </a:r>
            <a:r>
              <a:rPr lang="ru-RU" sz="2400" dirty="0" smtClean="0"/>
              <a:t>накладывают на несколько месяцев (иногда до полугода).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6"/>
            <a:ext cx="5500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Дентин или цемент  ( порошок + жидкость) замешивают на предметном стекле металлическим шпателем. </a:t>
            </a:r>
          </a:p>
          <a:p>
            <a:r>
              <a:rPr lang="ru-RU" sz="2000" b="1" dirty="0" smtClean="0"/>
              <a:t>Вносят в полость одной порцией, утрамбовывают ватным тампоном.</a:t>
            </a:r>
            <a:endParaRPr lang="ru-RU" sz="2000" b="1" dirty="0"/>
          </a:p>
        </p:txBody>
      </p:sp>
      <p:pic>
        <p:nvPicPr>
          <p:cNvPr id="10242" name="Picture 2" descr="http://www.medicus.ru/images/upload/536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714620"/>
            <a:ext cx="302237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Все пломбы можно условно разделить на несколько групп: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1-я группа - это силикатные и силикофосфатные цементы 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("Силицин" и "Силидонт"). </a:t>
            </a:r>
          </a:p>
          <a:p>
            <a:r>
              <a:rPr lang="ru-RU" dirty="0" smtClean="0"/>
              <a:t>Материалы используются из-за своей дешевизны и простоте в использовании, но имеют ряд недостатков.</a:t>
            </a:r>
          </a:p>
          <a:p>
            <a:endParaRPr lang="ru-RU" dirty="0"/>
          </a:p>
        </p:txBody>
      </p:sp>
      <p:pic>
        <p:nvPicPr>
          <p:cNvPr id="79874" name="Picture 2" descr="http://www.medtechmarket.ru/zadmin_data/good.image/13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071834" cy="4070860"/>
          </a:xfrm>
          <a:prstGeom prst="rect">
            <a:avLst/>
          </a:prstGeom>
          <a:noFill/>
        </p:spPr>
      </p:pic>
      <p:pic>
        <p:nvPicPr>
          <p:cNvPr id="79876" name="Picture 4" descr="http://mm-dd.ru/wp-content/uploads/2011/06/CE040wtm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286116" cy="4953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357166"/>
            <a:ext cx="4071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изоляция зуба от слюны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/>
            <a:r>
              <a:rPr lang="ru-RU" dirty="0" smtClean="0"/>
              <a:t> </a:t>
            </a:r>
            <a:r>
              <a:rPr lang="ru-RU" sz="2000" b="1" dirty="0" smtClean="0"/>
              <a:t>качественная изоляции рабочего поля является одним из основных условий успешного лечения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5842" name="Picture 2" descr="http://www.euro-dent.biz/wp-content/uploads/2012/03/kofferd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596"/>
            <a:ext cx="6277885" cy="4143404"/>
          </a:xfrm>
          <a:prstGeom prst="rect">
            <a:avLst/>
          </a:prstGeom>
          <a:noFill/>
        </p:spPr>
      </p:pic>
      <p:pic>
        <p:nvPicPr>
          <p:cNvPr id="35852" name="Picture 12" descr="http://www.dentalfantasy.ru/upload/images/18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51187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2-я группа -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 пластмассовые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 пломбы. </a:t>
            </a:r>
          </a:p>
          <a:p>
            <a:r>
              <a:rPr lang="ru-RU" dirty="0" smtClean="0"/>
              <a:t>Самые распространенные у нас - "Акрилоксид" и "Карбодент".</a:t>
            </a:r>
          </a:p>
          <a:p>
            <a:r>
              <a:rPr lang="ru-RU" dirty="0" smtClean="0"/>
              <a:t>Материалы используются из-за своей дешевизны и простоте в использовании.</a:t>
            </a:r>
          </a:p>
          <a:p>
            <a:r>
              <a:rPr lang="ru-RU" dirty="0" smtClean="0"/>
              <a:t>Недостатки: большая "усадка" материала при твердении, изменение цвета со временем, относительно быстрая стираемость. </a:t>
            </a:r>
            <a:endParaRPr lang="ru-RU" dirty="0"/>
          </a:p>
        </p:txBody>
      </p:sp>
      <p:pic>
        <p:nvPicPr>
          <p:cNvPr id="78850" name="Picture 2" descr="http://www.allfordent.ru/published/publicdata/U923452/attachments/SC/products_pictures/karbodent%281%29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286148" cy="2062723"/>
          </a:xfrm>
          <a:prstGeom prst="rect">
            <a:avLst/>
          </a:prstGeom>
          <a:noFill/>
        </p:spPr>
      </p:pic>
      <p:pic>
        <p:nvPicPr>
          <p:cNvPr id="78852" name="Picture 4" descr="http://stomatologiya.lg.ua/wp-content/uploads/2012/02/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5"/>
            <a:ext cx="4572032" cy="3074297"/>
          </a:xfrm>
          <a:prstGeom prst="rect">
            <a:avLst/>
          </a:prstGeom>
          <a:noFill/>
        </p:spPr>
      </p:pic>
      <p:pic>
        <p:nvPicPr>
          <p:cNvPr id="78854" name="Picture 6" descr="http://www.nanonewsnet.ru/files/users/u5/nanoplom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14488"/>
            <a:ext cx="3500462" cy="319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857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/>
                </a:solidFill>
              </a:rPr>
              <a:t>3-я группа - амальгамы.</a:t>
            </a:r>
          </a:p>
          <a:p>
            <a:r>
              <a:rPr lang="ru-RU" b="1" dirty="0" smtClean="0"/>
              <a:t> </a:t>
            </a:r>
            <a:r>
              <a:rPr lang="ru-RU" dirty="0" smtClean="0"/>
              <a:t>Наиболее твердый и долговечный </a:t>
            </a:r>
          </a:p>
          <a:p>
            <a:r>
              <a:rPr lang="ru-RU" dirty="0" smtClean="0"/>
              <a:t>(пломбы могут держаться до 10 лет и более). </a:t>
            </a:r>
          </a:p>
          <a:p>
            <a:r>
              <a:rPr lang="ru-RU" dirty="0" smtClean="0"/>
              <a:t>Недостатки:</a:t>
            </a:r>
          </a:p>
          <a:p>
            <a:r>
              <a:rPr lang="ru-RU" dirty="0" smtClean="0"/>
              <a:t> металлический цвет, </a:t>
            </a:r>
          </a:p>
          <a:p>
            <a:r>
              <a:rPr lang="ru-RU" dirty="0" smtClean="0"/>
              <a:t>высокая теплопроводность.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88816"/>
            <a:ext cx="6357950" cy="47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24339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290"/>
            <a:ext cx="2714644" cy="184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4-я группа - композитные пломбы. </a:t>
            </a:r>
          </a:p>
          <a:p>
            <a:r>
              <a:rPr lang="ru-RU" dirty="0" smtClean="0"/>
              <a:t>Это наиболее приемлемые, из недорогих, пломбы. </a:t>
            </a:r>
          </a:p>
          <a:p>
            <a:r>
              <a:rPr lang="ru-RU" dirty="0" smtClean="0"/>
              <a:t>Они тоже содержат пластмассу, как и 2-я группа, но твердость им обеспечивает кварцевый порошок (чаще всего).</a:t>
            </a:r>
          </a:p>
          <a:p>
            <a:r>
              <a:rPr lang="ru-RU" dirty="0" smtClean="0"/>
              <a:t> Многие пломбы этой группы обладают неплохой цветостойкостью и прочностью. </a:t>
            </a:r>
            <a:br>
              <a:rPr lang="ru-RU" dirty="0" smtClean="0"/>
            </a:br>
            <a:r>
              <a:rPr lang="ru-RU" dirty="0" smtClean="0"/>
              <a:t>Средний срок сохранности таких пломб - 2-5 лет.</a:t>
            </a:r>
            <a:endParaRPr lang="ru-RU" dirty="0"/>
          </a:p>
        </p:txBody>
      </p:sp>
      <p:pic>
        <p:nvPicPr>
          <p:cNvPr id="76804" name="Picture 4" descr="http://mm-dd.ru/wp-content/uploads/2011/06/CE041wtm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286148" cy="4929222"/>
          </a:xfrm>
          <a:prstGeom prst="rect">
            <a:avLst/>
          </a:prstGeom>
          <a:noFill/>
        </p:spPr>
      </p:pic>
      <p:pic>
        <p:nvPicPr>
          <p:cNvPr id="6146" name="Picture 2" descr="http://www.medicus.ru/images/upload/536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70224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154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5-я группа: светотвердеющие композитные пломбы.</a:t>
            </a:r>
          </a:p>
          <a:p>
            <a:r>
              <a:rPr lang="ru-RU" dirty="0" smtClean="0"/>
              <a:t> Для них нужен специальный аппарат с галогеновой лампой, которой в течение 20-40 секунд облучают пломбу для ее отвердения.</a:t>
            </a:r>
          </a:p>
          <a:p>
            <a:r>
              <a:rPr lang="ru-RU" dirty="0" smtClean="0"/>
              <a:t> Считается, что эти пломбы и прочные, и долговечные, и самые эстетичные (т.е. имеют отличную цветостойкость и "хамелеонистость").</a:t>
            </a:r>
            <a:br>
              <a:rPr lang="ru-RU" dirty="0" smtClean="0"/>
            </a:br>
            <a:r>
              <a:rPr lang="ru-RU" dirty="0" smtClean="0"/>
              <a:t>Средний срок службы такой пломбы должен составлять  примерно до 5 лет</a:t>
            </a:r>
            <a:endParaRPr lang="ru-RU" dirty="0"/>
          </a:p>
        </p:txBody>
      </p:sp>
      <p:pic>
        <p:nvPicPr>
          <p:cNvPr id="75778" name="Picture 2" descr="http://mm-dd.ru/wp-content/uploads/2011/06/CE062wtm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3116"/>
            <a:ext cx="2647945" cy="4500756"/>
          </a:xfrm>
          <a:prstGeom prst="rect">
            <a:avLst/>
          </a:prstGeom>
          <a:noFill/>
        </p:spPr>
      </p:pic>
      <p:pic>
        <p:nvPicPr>
          <p:cNvPr id="5122" name="Picture 2" descr="http://www.dentalfantasy.ru/upload/images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1"/>
            <a:ext cx="2857520" cy="1948309"/>
          </a:xfrm>
          <a:prstGeom prst="rect">
            <a:avLst/>
          </a:prstGeom>
          <a:noFill/>
        </p:spPr>
      </p:pic>
      <p:pic>
        <p:nvPicPr>
          <p:cNvPr id="5124" name="Picture 4" descr="http://www.dentart.ge/storage/images/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857736"/>
            <a:ext cx="5326542" cy="2000264"/>
          </a:xfrm>
          <a:prstGeom prst="rect">
            <a:avLst/>
          </a:prstGeom>
          <a:noFill/>
        </p:spPr>
      </p:pic>
      <p:pic>
        <p:nvPicPr>
          <p:cNvPr id="7" name="Picture 4" descr="http://plusdent.info/plusdent/estetik/porselen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85992"/>
            <a:ext cx="2071702" cy="246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6-я группа: стеклоиономерные цементы (могут быть также и само- и светотвердеющими)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Основные достоинства этих пломб:</a:t>
            </a:r>
            <a:br>
              <a:rPr lang="ru-RU" dirty="0" smtClean="0"/>
            </a:br>
            <a:r>
              <a:rPr lang="ru-RU" dirty="0" smtClean="0"/>
              <a:t> - наличие 10-15 % фтора, который защищает зубы от вторичного кариеса </a:t>
            </a:r>
            <a:br>
              <a:rPr lang="ru-RU" dirty="0" smtClean="0"/>
            </a:br>
            <a:r>
              <a:rPr lang="ru-RU" dirty="0" smtClean="0"/>
              <a:t> - химическое связывание с зубом, что уменьшает вероятность образования микрощели между пломбой и зубом (особенно когда кариозная полость распространяется на корень зуба и (или) под десну),</a:t>
            </a:r>
            <a:br>
              <a:rPr lang="ru-RU" dirty="0" smtClean="0"/>
            </a:br>
            <a:r>
              <a:rPr lang="ru-RU" dirty="0" smtClean="0"/>
              <a:t> - коэффициент термического расширения близок к таковому зубных тканей, поэтому уменьшается опасность растрескивания  "ослабленных" зубов (после удаления "нерва", при значительных разрушениях коронковой части) со временем.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4754" name="Picture 2" descr="http://tomson-clinic.ru/img/imagemanager/content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81349"/>
            <a:ext cx="4657725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сожалению, есть и недостатки: </a:t>
            </a:r>
          </a:p>
          <a:p>
            <a:r>
              <a:rPr lang="ru-RU" dirty="0" smtClean="0"/>
              <a:t>низкая прочность на стирание и изгиб и </a:t>
            </a:r>
          </a:p>
          <a:p>
            <a:r>
              <a:rPr lang="ru-RU" dirty="0" smtClean="0"/>
              <a:t>низкая эстетичность, поэтому они чаще используются в сочетании с само- или светотвердеющими композитными пломбами (так называемая "сэндвич-техника")</a:t>
            </a:r>
            <a:endParaRPr lang="ru-RU" dirty="0"/>
          </a:p>
        </p:txBody>
      </p:sp>
      <p:pic>
        <p:nvPicPr>
          <p:cNvPr id="3074" name="Picture 2" descr="http://s017.radikal.ru/i444/1111/cc/60a6a670b9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00372"/>
            <a:ext cx="4984573" cy="3857628"/>
          </a:xfrm>
          <a:prstGeom prst="rect">
            <a:avLst/>
          </a:prstGeom>
          <a:noFill/>
        </p:spPr>
      </p:pic>
      <p:pic>
        <p:nvPicPr>
          <p:cNvPr id="3076" name="Picture 4" descr="http://www.dakhno-dental.com.ua/images/sm46_bez_kofferdam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09577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28604"/>
            <a:ext cx="871540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/>
              <a:t>Список литературы: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Е.В. Боровский, В.С. Иванов, Ю.М.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Максимовская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Терапевтическая стоматология. – М., 1998, 2003. – С. 225-234.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А.И. Николаев, Л.М. Цепов. Практическая терапевтическая стоматология. – М., 2007. – С. 52-223.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Е.А. Магид, Н.А. Мухин. Фантомный курс терапевтической стоматологии. Атлас. – М., 1987. – С. 44-143.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А.В. Борисенко. Композиционные пломбировочные материалы. – М., 1999. - 172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А.К.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Николишин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Восстановление (реставрация) и пломбирование зубов современными материалами и технологиями. - Полтава, 2001. – 176 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В.Ф. Михальченко, Н.Ф. Алёшина, Н.М. Морозова, Т.С.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Чижикова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А.Г.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Петрухин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А.А. Кондратенко. Основные свойства композиционных пломбировочных материалов и адгезивных систем. Учебно-методическое пособие.– Волгоград, 2000.- 25 с.</a:t>
            </a:r>
            <a:r>
              <a:rPr lang="ru-RU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Ветчинкин А.В. Эстетические основы формообразования зубов. Проблемы и задачи современной стоматологии / А.В.Ветчинкин // Маэстро стоматологии. – 2003. - № 3 (12). – С. 54-57.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Гольдштейн Р. Эстетическая стоматология / Р. Гольдштейн. - 2-е изд. - М., 2003. - 492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err="1" smtClean="0"/>
              <a:t>Грисимов</a:t>
            </a:r>
            <a:r>
              <a:rPr lang="ru-RU" dirty="0" smtClean="0"/>
              <a:t> В. Оценка степени прозрачности твёрдых тканей зуба / В. </a:t>
            </a:r>
            <a:r>
              <a:rPr lang="ru-RU" dirty="0" err="1" smtClean="0"/>
              <a:t>Грисимов</a:t>
            </a:r>
            <a:r>
              <a:rPr lang="ru-RU" dirty="0" smtClean="0"/>
              <a:t>, К.Приходько // </a:t>
            </a:r>
            <a:r>
              <a:rPr lang="ru-RU" dirty="0" err="1" smtClean="0"/>
              <a:t>ДентАрт</a:t>
            </a:r>
            <a:r>
              <a:rPr lang="ru-RU" dirty="0" smtClean="0"/>
              <a:t>. – 2005. - № 3. - С. 35-41.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</a:t>
            </a:r>
            <a:r>
              <a:rPr lang="ru-RU" dirty="0" err="1" smtClean="0"/>
              <a:t>Девето</a:t>
            </a:r>
            <a:r>
              <a:rPr lang="ru-RU" dirty="0" smtClean="0"/>
              <a:t> В. Прямые и непрямые композитные реставрации передних зубов: Сравнение методик / В. </a:t>
            </a:r>
            <a:r>
              <a:rPr lang="ru-RU" dirty="0" err="1" smtClean="0"/>
              <a:t>Девето</a:t>
            </a:r>
            <a:r>
              <a:rPr lang="ru-RU" dirty="0" smtClean="0"/>
              <a:t> // </a:t>
            </a:r>
            <a:r>
              <a:rPr lang="ru-RU" dirty="0" err="1" smtClean="0"/>
              <a:t>Дентал</a:t>
            </a:r>
            <a:r>
              <a:rPr lang="ru-RU" dirty="0" smtClean="0"/>
              <a:t> Ай Кью. - 2005. – С. 81-92.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 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11. </a:t>
            </a:r>
            <a:r>
              <a:rPr lang="ru-RU" dirty="0" err="1" smtClean="0"/>
              <a:t>Kimmel</a:t>
            </a:r>
            <a:r>
              <a:rPr lang="ru-RU" dirty="0" smtClean="0"/>
              <a:t> К. Пломбирование: Новые аспекты, результаты исследований и современные требования / K . </a:t>
            </a:r>
            <a:r>
              <a:rPr lang="ru-RU" dirty="0" err="1" smtClean="0"/>
              <a:t>Kimmel</a:t>
            </a:r>
            <a:r>
              <a:rPr lang="ru-RU" dirty="0" smtClean="0"/>
              <a:t> // Клин. стоматология. – 2003. - № 4 (112). – С. 8-11.</a:t>
            </a:r>
          </a:p>
          <a:p>
            <a:pPr marL="342900" indent="-342900"/>
            <a:r>
              <a:rPr lang="ru-RU" dirty="0" smtClean="0"/>
              <a:t> 12. Леонтьев В.К. Здоровые зубы и качество жизни / В.К. Леонтьев // Стоматология. - 2000. - № 5. - С. 10-13.</a:t>
            </a:r>
          </a:p>
          <a:p>
            <a:pPr marL="342900" indent="-342900"/>
            <a:r>
              <a:rPr lang="ru-RU" dirty="0" smtClean="0"/>
              <a:t>13. Макеева И.М. Отдалённые результаты восстановления фронтальных зубов композитными материалами светового отверждения / И.М. Макеева, Г.Н. </a:t>
            </a:r>
            <a:r>
              <a:rPr lang="ru-RU" dirty="0" err="1" smtClean="0"/>
              <a:t>Шелеметьева</a:t>
            </a:r>
            <a:r>
              <a:rPr lang="ru-RU" dirty="0" smtClean="0"/>
              <a:t>, А.Ю. Туркина // Стоматология. - 2002. - № 5. - С. 41-44.</a:t>
            </a:r>
          </a:p>
          <a:p>
            <a:pPr marL="342900" indent="-342900"/>
            <a:r>
              <a:rPr lang="ru-RU" dirty="0" smtClean="0"/>
              <a:t>14. Максимова О.П. Этюды современной эстетической реставрации зубов / О.П. Максимова, Н.М. Шеина, С.А. </a:t>
            </a:r>
            <a:r>
              <a:rPr lang="ru-RU" dirty="0" err="1" smtClean="0"/>
              <a:t>Петлев</a:t>
            </a:r>
            <a:r>
              <a:rPr lang="ru-RU" dirty="0" smtClean="0"/>
              <a:t> // Клин. стоматология. – 2003. - № 1. – С. 14-</a:t>
            </a:r>
          </a:p>
          <a:p>
            <a:pPr marL="342900" indent="-342900"/>
            <a:r>
              <a:rPr lang="ru-RU" dirty="0" smtClean="0"/>
              <a:t>15. Основы моделирования зубов человека // Дмитриенко С.В. </a:t>
            </a:r>
          </a:p>
          <a:p>
            <a:pPr marL="342900" indent="-342900"/>
            <a:r>
              <a:rPr lang="ru-RU" dirty="0" smtClean="0"/>
              <a:t>16. Анатомия зубов человека / С.В. Дмитриенко, А.И. </a:t>
            </a:r>
            <a:r>
              <a:rPr lang="ru-RU" dirty="0" err="1" smtClean="0"/>
              <a:t>Краюшкин</a:t>
            </a:r>
            <a:r>
              <a:rPr lang="ru-RU" dirty="0" smtClean="0"/>
              <a:t>, М.Р. </a:t>
            </a:r>
            <a:r>
              <a:rPr lang="ru-RU" dirty="0" err="1" smtClean="0"/>
              <a:t>Сапин</a:t>
            </a:r>
            <a:r>
              <a:rPr lang="ru-RU" dirty="0" smtClean="0"/>
              <a:t>. – М., 2000. – C . 166-180.</a:t>
            </a:r>
          </a:p>
          <a:p>
            <a:pPr marL="342900" indent="-342900"/>
            <a:r>
              <a:rPr lang="ru-RU" dirty="0" smtClean="0"/>
              <a:t>17. Художественное моделирование и реставрация зубов / </a:t>
            </a:r>
            <a:r>
              <a:rPr lang="ru-RU" dirty="0" err="1" smtClean="0"/>
              <a:t>Л.М.Ломиашвили</a:t>
            </a:r>
            <a:r>
              <a:rPr lang="ru-RU" dirty="0" smtClean="0"/>
              <a:t>, </a:t>
            </a:r>
            <a:r>
              <a:rPr lang="ru-RU" dirty="0" err="1" smtClean="0"/>
              <a:t>Л.Г.Аюпова.-М</a:t>
            </a:r>
            <a:r>
              <a:rPr lang="ru-RU" dirty="0" smtClean="0"/>
              <a:t>.: Мед. кн., второе издание, </a:t>
            </a:r>
            <a:r>
              <a:rPr lang="ru-RU" dirty="0" err="1" smtClean="0"/>
              <a:t>перераб</a:t>
            </a:r>
            <a:r>
              <a:rPr lang="ru-RU" dirty="0" smtClean="0"/>
              <a:t>., доп.2005. – 288с.</a:t>
            </a:r>
          </a:p>
          <a:p>
            <a:pPr marL="342900" indent="-342900"/>
            <a:r>
              <a:rPr lang="ru-RU" dirty="0" smtClean="0"/>
              <a:t> 18. </a:t>
            </a:r>
            <a:r>
              <a:rPr lang="ru-RU" dirty="0" err="1" smtClean="0"/>
              <a:t>Радлинская</a:t>
            </a:r>
            <a:r>
              <a:rPr lang="ru-RU" dirty="0" smtClean="0"/>
              <a:t> В.Н. Современные технологии реставрации зубов / В.Н. </a:t>
            </a:r>
            <a:r>
              <a:rPr lang="ru-RU" dirty="0" err="1" smtClean="0"/>
              <a:t>Радлинская</a:t>
            </a:r>
            <a:r>
              <a:rPr lang="ru-RU" dirty="0" smtClean="0"/>
              <a:t>, С..В. </a:t>
            </a:r>
            <a:r>
              <a:rPr lang="ru-RU" dirty="0" err="1" smtClean="0"/>
              <a:t>Радлинский</a:t>
            </a:r>
            <a:r>
              <a:rPr lang="ru-RU" dirty="0" smtClean="0"/>
              <a:t>. – Полтава, 2002. – 59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735" y="171429"/>
            <a:ext cx="6643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latin typeface="Georgia" pitchFamily="18" charset="0"/>
              </a:rPr>
              <a:t>При изоляции рабочею поля врач преследует цели: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-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защита мягких тканей полости рта;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защита соседних зубов;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защита дыхательных путей пациента от пыли 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и воды (при 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препарировании 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зубов);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</a:br>
            <a:r>
              <a:rPr lang="ru-RU" sz="2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защита сформированной полости от ротовой жидкости, крови.</a:t>
            </a:r>
            <a:endParaRPr lang="ru-RU" sz="20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4" descr="http://www.mikdent.ru/attachments/Image/cofferdam_1.jpeg?1350757261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5237">
            <a:off x="6607967" y="548680"/>
            <a:ext cx="2367380" cy="1369440"/>
          </a:xfrm>
          <a:prstGeom prst="rect">
            <a:avLst/>
          </a:prstGeom>
          <a:noFill/>
        </p:spPr>
      </p:pic>
      <p:pic>
        <p:nvPicPr>
          <p:cNvPr id="6" name="Picture 4" descr="http://cariesu.net/images/jnb_vatnye_ro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429000"/>
            <a:ext cx="3765556" cy="2736304"/>
          </a:xfrm>
          <a:prstGeom prst="rect">
            <a:avLst/>
          </a:prstGeom>
          <a:noFill/>
        </p:spPr>
      </p:pic>
      <p:pic>
        <p:nvPicPr>
          <p:cNvPr id="7" name="Picture 2" descr="http://stoma.az/published/publicdata/STOMASHOP/attachments/SC/products_pictures/optragate_3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214554"/>
            <a:ext cx="678481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изоляции рабочего поля используются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Ватные и марлевые валики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Слюноотсос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Коффердам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Оптидам 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ms-stom.ru/wp-content/uploads/2011/12/ka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997" y="620688"/>
            <a:ext cx="3140739" cy="2213010"/>
          </a:xfrm>
          <a:prstGeom prst="rect">
            <a:avLst/>
          </a:prstGeom>
          <a:noFill/>
        </p:spPr>
      </p:pic>
      <p:pic>
        <p:nvPicPr>
          <p:cNvPr id="3074" name="Picture 2" descr="http://www.climara.ru/wp-content/uploads/2013/09/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22" y="260648"/>
            <a:ext cx="2460673" cy="18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9110/91230546.2/0_ba264_f30fe6c3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12" y="3058358"/>
            <a:ext cx="4650654" cy="33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2norma.com.ua/images/OpalDam-zhidkij-koffer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6659"/>
            <a:ext cx="3928653" cy="13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dental-tula.ru/upload/iblock/69e/69ee23dfa4b279d148da78299d22d5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2" y="3501008"/>
            <a:ext cx="4030125" cy="26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67865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Коффердам или раббердам</a:t>
            </a:r>
            <a:r>
              <a:rPr lang="ru-RU" dirty="0" smtClean="0"/>
              <a:t> </a:t>
            </a:r>
          </a:p>
          <a:p>
            <a:r>
              <a:rPr lang="ru-RU" dirty="0" smtClean="0"/>
              <a:t>— пластина из </a:t>
            </a:r>
            <a:r>
              <a:rPr lang="ru-RU" dirty="0" smtClean="0">
                <a:hlinkClick r:id="rId2" tooltip="Латекс"/>
              </a:rPr>
              <a:t>латекса</a:t>
            </a:r>
            <a:r>
              <a:rPr lang="ru-RU" dirty="0" smtClean="0"/>
              <a:t>, предназначенная для изоляции одного или нескольких обрабатываемых </a:t>
            </a:r>
            <a:r>
              <a:rPr lang="ru-RU" dirty="0" smtClean="0">
                <a:hlinkClick r:id="rId3" tooltip="Зубы человека"/>
              </a:rPr>
              <a:t>зубов</a:t>
            </a:r>
            <a:r>
              <a:rPr lang="ru-RU" dirty="0" smtClean="0"/>
              <a:t> от остальной полости рта во время лечения.</a:t>
            </a:r>
            <a:endParaRPr lang="ru-RU" dirty="0"/>
          </a:p>
        </p:txBody>
      </p:sp>
      <p:pic>
        <p:nvPicPr>
          <p:cNvPr id="5" name="Picture 10" descr="http://www.zub-zub.ru/uploaded/userfiles/cases_fi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221088"/>
            <a:ext cx="2016224" cy="2016224"/>
          </a:xfrm>
          <a:prstGeom prst="rect">
            <a:avLst/>
          </a:prstGeom>
          <a:noFill/>
        </p:spPr>
      </p:pic>
      <p:pic>
        <p:nvPicPr>
          <p:cNvPr id="5122" name="Picture 2" descr="http://www.aitas.com.ua/images/catalog/c5d842d5e4eeed1efbdcde66eae659f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122379"/>
            <a:ext cx="2146750" cy="21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gia-z.ru/foto/kof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4782" y="2436953"/>
            <a:ext cx="6588224" cy="4387758"/>
          </a:xfrm>
          <a:prstGeom prst="rect">
            <a:avLst/>
          </a:prstGeom>
          <a:noFill/>
        </p:spPr>
      </p:pic>
      <p:pic>
        <p:nvPicPr>
          <p:cNvPr id="5124" name="Picture 4" descr="http://www.stomatologia-ekaterinburg.ru/wp-content/uploads/2012/01/stomatologia_ekaterinbur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" y="1497069"/>
            <a:ext cx="3380943" cy="25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22537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OptiDam</a:t>
            </a:r>
          </a:p>
        </p:txBody>
      </p:sp>
      <p:pic>
        <p:nvPicPr>
          <p:cNvPr id="4100" name="Picture 4" descr="https://averon-td.ru/upload/iblock/768/7682f15a7a1474ca3f3fd488dab361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443" y="2996952"/>
            <a:ext cx="3652665" cy="3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cadamed.ru/picture/picture2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1" y="188641"/>
            <a:ext cx="5074291" cy="38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dentaluxe.tver.ru/portfolio/borisova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737781"/>
            <a:ext cx="4433955" cy="2943653"/>
          </a:xfrm>
          <a:prstGeom prst="rect">
            <a:avLst/>
          </a:prstGeom>
          <a:noFill/>
        </p:spPr>
      </p:pic>
      <p:pic>
        <p:nvPicPr>
          <p:cNvPr id="4104" name="Picture 8" descr="https://im1-tub-ru.yandex.net/i?id=7646b369318bafad0fce4b28b4e8ad42&amp;n=33&amp;h=215&amp;w=3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1014"/>
            <a:ext cx="28860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7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3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2) </a:t>
            </a:r>
            <a:r>
              <a:rPr lang="ru-RU" sz="2800" b="1" i="1" dirty="0" smtClean="0">
                <a:solidFill>
                  <a:srgbClr val="7030A0"/>
                </a:solidFill>
              </a:rPr>
              <a:t>антисептическая обработка кариозной полости</a:t>
            </a:r>
            <a:r>
              <a:rPr lang="ru-RU" sz="2800" b="1" i="1" dirty="0" smtClean="0">
                <a:solidFill>
                  <a:srgbClr val="7030A0"/>
                </a:solidFill>
              </a:rPr>
              <a:t>; </a:t>
            </a:r>
            <a:r>
              <a:rPr lang="ru-RU" sz="2800" b="1" i="1" dirty="0" smtClean="0">
                <a:solidFill>
                  <a:srgbClr val="00B050"/>
                </a:solidFill>
              </a:rPr>
              <a:t>3) высушивание кариозной полости;</a:t>
            </a:r>
          </a:p>
          <a:p>
            <a:r>
              <a:rPr lang="ru-RU" sz="2400" b="1" i="1" u="sng" dirty="0" smtClean="0">
                <a:solidFill>
                  <a:srgbClr val="7030A0"/>
                </a:solidFill>
              </a:rPr>
              <a:t> </a:t>
            </a:r>
            <a:endParaRPr lang="ru-RU" sz="2400" b="1" i="1" u="sng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6373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цели </a:t>
            </a:r>
            <a:r>
              <a:rPr lang="ru-RU" sz="2400" b="1" i="1" dirty="0" smtClean="0"/>
              <a:t>медикаментозной обработки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очищение полости от ротовой жидкости, </a:t>
            </a:r>
          </a:p>
          <a:p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дентинных опилок и других загрязнений;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бактерицидное и бактериостатическое </a:t>
            </a:r>
          </a:p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воздействие на микрофлору, расположенную </a:t>
            </a:r>
          </a:p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полости и пристеночном дентине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1746" name="Picture 2" descr="http://aldent.su/d/43685/d/319391003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645024"/>
            <a:ext cx="3429000" cy="2209801"/>
          </a:xfrm>
          <a:prstGeom prst="rect">
            <a:avLst/>
          </a:prstGeom>
          <a:noFill/>
        </p:spPr>
      </p:pic>
      <p:pic>
        <p:nvPicPr>
          <p:cNvPr id="5" name="Picture 2" descr="http://stomamart.ru/wp-content/uploads/2011/10/shop_items_catalog_image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3789040"/>
            <a:ext cx="4486275" cy="2638426"/>
          </a:xfrm>
          <a:prstGeom prst="rect">
            <a:avLst/>
          </a:prstGeom>
          <a:noFill/>
        </p:spPr>
      </p:pic>
      <p:pic>
        <p:nvPicPr>
          <p:cNvPr id="31748" name="Picture 4" descr="http://mb.br.abiocorp.com/images/products/microbrush/usa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764704"/>
            <a:ext cx="238802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997</Words>
  <Application>Microsoft Office PowerPoint</Application>
  <PresentationFormat>Экран (4:3)</PresentationFormat>
  <Paragraphs>160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Пломбирование кариозных полостей. Выбор пломбировочных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Пломбирование кариозных полостей. Выбор пломбировочных материалов</dc:title>
  <dc:creator>Пользователь</dc:creator>
  <cp:lastModifiedBy>user</cp:lastModifiedBy>
  <cp:revision>109</cp:revision>
  <dcterms:created xsi:type="dcterms:W3CDTF">2012-12-18T18:52:13Z</dcterms:created>
  <dcterms:modified xsi:type="dcterms:W3CDTF">2016-04-13T03:32:28Z</dcterms:modified>
</cp:coreProperties>
</file>