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57" r:id="rId5"/>
    <p:sldId id="258" r:id="rId6"/>
    <p:sldId id="286" r:id="rId7"/>
    <p:sldId id="285" r:id="rId8"/>
    <p:sldId id="287" r:id="rId9"/>
    <p:sldId id="288" r:id="rId10"/>
    <p:sldId id="281" r:id="rId11"/>
    <p:sldId id="259" r:id="rId12"/>
    <p:sldId id="260" r:id="rId13"/>
    <p:sldId id="283" r:id="rId14"/>
    <p:sldId id="284" r:id="rId15"/>
    <p:sldId id="261" r:id="rId16"/>
    <p:sldId id="262" r:id="rId17"/>
    <p:sldId id="289" r:id="rId18"/>
    <p:sldId id="282" r:id="rId19"/>
    <p:sldId id="292" r:id="rId20"/>
    <p:sldId id="263" r:id="rId21"/>
    <p:sldId id="290" r:id="rId22"/>
    <p:sldId id="266" r:id="rId23"/>
    <p:sldId id="291" r:id="rId24"/>
    <p:sldId id="264" r:id="rId25"/>
    <p:sldId id="267" r:id="rId26"/>
    <p:sldId id="265" r:id="rId27"/>
    <p:sldId id="268" r:id="rId28"/>
    <p:sldId id="293" r:id="rId29"/>
    <p:sldId id="294" r:id="rId30"/>
    <p:sldId id="269" r:id="rId31"/>
    <p:sldId id="270" r:id="rId32"/>
    <p:sldId id="271" r:id="rId33"/>
    <p:sldId id="272" r:id="rId34"/>
    <p:sldId id="27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8E498-F9F4-4FAC-BBBC-EEEB26E1EC9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7306-A699-48E8-A154-7A0D93C9A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71930" y="476672"/>
            <a:ext cx="527207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Искусственные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коронки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3429024" cy="2638428"/>
          </a:xfr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лассификация, материалы и методы изготовления, показания к применению.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Штифтовые конструкции.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2" name="Picture 2" descr="http://www.nedugamnet.ru/sites/default/files/sered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86190"/>
            <a:ext cx="4267200" cy="2895601"/>
          </a:xfrm>
          <a:prstGeom prst="rect">
            <a:avLst/>
          </a:prstGeom>
          <a:noFill/>
        </p:spPr>
      </p:pic>
      <p:pic>
        <p:nvPicPr>
          <p:cNvPr id="32770" name="Picture 2" descr="http://medeyaclinic.ru/wp-content/uploads/2014/07/pi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000528" cy="3000396"/>
          </a:xfrm>
          <a:prstGeom prst="rect">
            <a:avLst/>
          </a:prstGeom>
          <a:noFill/>
        </p:spPr>
      </p:pic>
      <p:pic>
        <p:nvPicPr>
          <p:cNvPr id="32772" name="Picture 4" descr="http://www.vash-dentist.ru/wp-content/uploads/2014/12/zubnyie-koronki-iz-dragotsennyih-metall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71612"/>
            <a:ext cx="3429024" cy="20574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5) окончатые или фенстер-коронки.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5122" name="Picture 2" descr="http://interstom12.ru/sites/default/files/img/article/2015/11/shtampov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64704"/>
            <a:ext cx="6286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dent.ru/images/celnolitye-metallicheskie-koronk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95772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hitportal.com.mk/wp-content/uploads/2013/07/hitportal-plomba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680520" cy="31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getimg.germany.ru/g/http%3A/www.zapsinger.de/portals/zasinger/story_images/CD3/Image001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9941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II. По методу изготовления: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1) штампованные;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2) литые;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3) паяные (шовные) — сейчас практически не применяются.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26626" name="Picture 2" descr="http://www.7stom.com/userfiles/Metallicheskie_litye_koro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00570"/>
            <a:ext cx="8643966" cy="1941379"/>
          </a:xfrm>
          <a:prstGeom prst="rect">
            <a:avLst/>
          </a:prstGeom>
          <a:noFill/>
        </p:spPr>
      </p:pic>
      <p:pic>
        <p:nvPicPr>
          <p:cNvPr id="26628" name="Picture 4" descr="http://www.dlux.biz/images/Product_im/medpolimer_1/gilzi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3472124" cy="2071702"/>
          </a:xfrm>
          <a:prstGeom prst="rect">
            <a:avLst/>
          </a:prstGeom>
          <a:noFill/>
        </p:spPr>
      </p:pic>
      <p:pic>
        <p:nvPicPr>
          <p:cNvPr id="26632" name="Picture 8" descr="http://ib3.keep4u.ru/b/2012/03/27/ef/ef332385bfc95d036257fe959e0304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00240"/>
            <a:ext cx="3429024" cy="237302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III. В зависимости от материала: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1) металлические (сплавы золота, нержавеющая сталь, кобальтохромовые сплавы (КХС), серебряно-палладиевые, титановые);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2) неметаллические (пластмассовые, фарфоровые);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25602" name="Picture 2" descr="http://www.medicus.ru/images/upload/74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3518322" cy="3571900"/>
          </a:xfrm>
          <a:prstGeom prst="rect">
            <a:avLst/>
          </a:prstGeom>
          <a:noFill/>
        </p:spPr>
      </p:pic>
      <p:pic>
        <p:nvPicPr>
          <p:cNvPr id="25606" name="Picture 6" descr="http://www.7stom.com/userfiles/Plastmassovaja_koro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000240"/>
            <a:ext cx="5086350" cy="1838325"/>
          </a:xfrm>
          <a:prstGeom prst="rect">
            <a:avLst/>
          </a:prstGeom>
          <a:noFill/>
        </p:spPr>
      </p:pic>
      <p:pic>
        <p:nvPicPr>
          <p:cNvPr id="4098" name="Picture 2" descr="http://mydentist.ru/upload/medialibrary/e07/%D1%87%D0%B5%D1%80%D0%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2" y="4005064"/>
            <a:ext cx="5185193" cy="26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3) комбинированные, то есть облицованные пластмассой, фарфором или другими керамическими массами (металлопластмассовые и металлокерамические).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40962" name="Picture 2" descr="http://www.dentistpodol.kiev.ua/krasivue_rov_zybu/perekras_zybu/14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866" y="1785926"/>
            <a:ext cx="6320995" cy="50720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14488"/>
            <a:ext cx="24288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Металлический литой каркас можно облицевать частично или полностью керамикой или пластмассой, чтобы коронки выглядели естественно и не отличались от остальных зубов.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Пластмассовые</a:t>
            </a:r>
            <a:r>
              <a:rPr lang="ru-RU" dirty="0"/>
              <a:t> коронки доступны по цене. </a:t>
            </a:r>
            <a:r>
              <a:rPr lang="ru-RU" dirty="0" smtClean="0"/>
              <a:t>Прочность </a:t>
            </a:r>
            <a:r>
              <a:rPr lang="ru-RU" dirty="0"/>
              <a:t>пластмассы невысокая, быстро стирается, поэтому они не используются для протезирования коренных зубов.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Керамические коронки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Эстетический эффект не меняется. Металлокерамика отличается высокой прочностью.</a:t>
            </a:r>
          </a:p>
        </p:txBody>
      </p:sp>
      <p:pic>
        <p:nvPicPr>
          <p:cNvPr id="22530" name="Picture 2" descr="http://www.7stom.com/userfiles/Kombinirovannaja_koro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4028733" cy="2214578"/>
          </a:xfrm>
          <a:prstGeom prst="rect">
            <a:avLst/>
          </a:prstGeom>
          <a:noFill/>
        </p:spPr>
      </p:pic>
      <p:pic>
        <p:nvPicPr>
          <p:cNvPr id="22532" name="Picture 4" descr="http://blingblinggold.com/yahoo_site_admin/assets/images/DSC_0040.18901752_st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876674"/>
            <a:ext cx="7620000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IV. По назначению: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1) восстановительные;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2) опорные (в мостовидных или других видах протезов);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3) фиксирующие (для удержания лекарств, ортодонтических или челюстно-лицевых аппаратов);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4) шинирующие;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5) временные и постоянные.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530" name="Picture 2" descr="http://www.dental-revue.ru/prep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210869"/>
            <a:ext cx="3996229" cy="2857520"/>
          </a:xfrm>
          <a:prstGeom prst="rect">
            <a:avLst/>
          </a:prstGeom>
          <a:noFill/>
        </p:spPr>
      </p:pic>
      <p:pic>
        <p:nvPicPr>
          <p:cNvPr id="22532" name="Picture 4" descr="http://www.dental-revue.ru/prep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3932538"/>
            <a:ext cx="3932054" cy="2786082"/>
          </a:xfrm>
          <a:prstGeom prst="rect">
            <a:avLst/>
          </a:prstGeom>
          <a:noFill/>
        </p:spPr>
      </p:pic>
      <p:pic>
        <p:nvPicPr>
          <p:cNvPr id="1026" name="Picture 2" descr="http://32norma.com/wp-content/uploads/2014/12/kapu-dlya-otbelivaniya-zyb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00" y="2420888"/>
            <a:ext cx="3528392" cy="15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Показания к применению коронок: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1. Безусловным показанием к применению искусственных коронок является значительное разрушение зуба вследствие кариеса, его осложнений или других причин</a:t>
            </a:r>
            <a:r>
              <a:rPr kumimoji="0" lang="ru-RU" sz="2400" b="1" i="0" u="none" strike="noStrike" normalizeH="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normalizeH="0" baseline="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дефекты коронок зубов, которые не могут быть устранены пломбой или вкладкой).</a:t>
            </a:r>
            <a:endParaRPr kumimoji="0" lang="ru-RU" sz="2400" b="1" i="0" u="none" strike="noStrike" normalizeH="0" baseline="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19459" name="Picture 3" descr="http://www.stomatolog-ans.narod.ru/pics/f700000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05862"/>
            <a:ext cx="5000660" cy="4352138"/>
          </a:xfrm>
          <a:prstGeom prst="rect">
            <a:avLst/>
          </a:prstGeom>
          <a:noFill/>
        </p:spPr>
      </p:pic>
      <p:pic>
        <p:nvPicPr>
          <p:cNvPr id="19461" name="Picture 5" descr="http://www.stomport.ru/res/data/fckeditor/%D0%BA%D0%B0%D1%80%D0%B8%D0%B5%D1%8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383073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tomatolik.ru/upload/iblock/8e3/8e3039d725d51ffaebc448c745813f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096000" cy="4572000"/>
          </a:xfrm>
          <a:prstGeom prst="rect">
            <a:avLst/>
          </a:prstGeom>
          <a:noFill/>
        </p:spPr>
      </p:pic>
      <p:pic>
        <p:nvPicPr>
          <p:cNvPr id="47108" name="Picture 4" descr="http://www.zub-zub.ru/uploaded/userfiles/image03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429000"/>
            <a:ext cx="308667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2. В ряде случаев металлические коронки применяются для покрытия зубов, которые служат опорой для кламмеров от съемных протезов, особенно если надо изменить их клиническую форму.</a:t>
            </a:r>
            <a:endParaRPr kumimoji="0" lang="ru-RU" sz="2400" b="1" i="0" u="none" strike="noStrike" normalizeH="0" baseline="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19458" name="Picture 2" descr="http://medicinfolab.ru/uploads/posts/2013-11/1056zz8jez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7" y="2786058"/>
            <a:ext cx="5693553" cy="3786214"/>
          </a:xfrm>
          <a:prstGeom prst="rect">
            <a:avLst/>
          </a:prstGeom>
          <a:noFill/>
        </p:spPr>
      </p:pic>
      <p:pic>
        <p:nvPicPr>
          <p:cNvPr id="19462" name="Picture 6" descr="http://www.ruzanadent.ru/image/bjugelnyj-protez/bjugelnyj-protez-na-klammerah-0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643306" cy="3173165"/>
          </a:xfrm>
          <a:prstGeom prst="rect">
            <a:avLst/>
          </a:prstGeom>
          <a:noFill/>
        </p:spPr>
      </p:pic>
      <p:pic>
        <p:nvPicPr>
          <p:cNvPr id="19460" name="Picture 4" descr="http://www.mentalhealth-recovery.com/wp-content/imeges/001/klamm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957641"/>
            <a:ext cx="4286280" cy="247175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imadents.com/content/images/uslugi-pi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789560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8727"/>
            <a:ext cx="8496944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Искусственная зубная коронка</a:t>
            </a:r>
            <a:r>
              <a:rPr lang="ru-RU" sz="20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– </a:t>
            </a:r>
            <a:r>
              <a:rPr lang="ru-RU" sz="2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это зубной протез, покрывающий </a:t>
            </a: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клиническую  коронку  зуба  и </a:t>
            </a:r>
            <a:r>
              <a:rPr lang="ru-RU" sz="2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восстанавливающий его анатомическую форму, размеры и функцию. </a:t>
            </a:r>
            <a:endParaRPr lang="ru-RU" sz="2000" b="1" dirty="0" smtClean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72284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способу фиксации большинство конструкций зубных коронок относится к </a:t>
            </a:r>
            <a:r>
              <a:rPr lang="ru-RU" sz="20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несъемным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зубным протезам.</a:t>
            </a:r>
          </a:p>
        </p:txBody>
      </p:sp>
      <p:pic>
        <p:nvPicPr>
          <p:cNvPr id="3074" name="Picture 2" descr="http://zubz.ru/wp-content/uploads/2015/06/chto-takoe-zubnay-koronka-350x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6805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6248" y="0"/>
            <a:ext cx="4857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3. Для фиксации при лечении мостовидными протезами, то есть опорные коронки.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18438" name="Picture 6" descr="http://www.intelligentdental.com/wp-content/uploads/2011/12/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495675" cy="4572000"/>
          </a:xfrm>
          <a:prstGeom prst="rect">
            <a:avLst/>
          </a:prstGeom>
          <a:noFill/>
        </p:spPr>
      </p:pic>
      <p:pic>
        <p:nvPicPr>
          <p:cNvPr id="18436" name="Picture 4" descr="http://kobident.ru/images/koronki_drag_metal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3775545" cy="2286016"/>
          </a:xfrm>
          <a:prstGeom prst="rect">
            <a:avLst/>
          </a:prstGeom>
          <a:noFill/>
        </p:spPr>
      </p:pic>
      <p:pic>
        <p:nvPicPr>
          <p:cNvPr id="18440" name="Picture 8" descr="http://img-fotki.yandex.ru/get/6506/173670441.0/0_8a445_6c20ee7f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214554"/>
            <a:ext cx="4396183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4. При патологической стираемости для предупреждения развития дальнейшего стирания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48130" name="Picture 2" descr="http://bez-boli.ucoz.ru/_si/0/54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5561309" cy="2928958"/>
          </a:xfrm>
          <a:prstGeom prst="rect">
            <a:avLst/>
          </a:prstGeom>
          <a:noFill/>
        </p:spPr>
      </p:pic>
      <p:pic>
        <p:nvPicPr>
          <p:cNvPr id="48132" name="Picture 4" descr="http://s019.radikal.ru/i603/1206/82/51553c0039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486" y="1928802"/>
            <a:ext cx="6262688" cy="4697017"/>
          </a:xfrm>
          <a:prstGeom prst="rect">
            <a:avLst/>
          </a:prstGeom>
          <a:noFill/>
        </p:spPr>
      </p:pic>
      <p:pic>
        <p:nvPicPr>
          <p:cNvPr id="48134" name="Picture 6" descr="http://s019.radikal.ru/i603/1206/73/ab341b40fd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285859"/>
            <a:ext cx="7215238" cy="5411429"/>
          </a:xfrm>
          <a:prstGeom prst="rect">
            <a:avLst/>
          </a:prstGeom>
          <a:noFill/>
        </p:spPr>
      </p:pic>
      <p:pic>
        <p:nvPicPr>
          <p:cNvPr id="1026" name="Picture 2" descr="http://mirastom.ru/thumb/ZixgNt0VhLDh6RKPN1MBTA/640r480/918889/6-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3314"/>
            <a:ext cx="8165654" cy="54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d-23.ru/images/med23/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496"/>
            <a:ext cx="5040348" cy="3571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5. При аномалии: формы, цвета, структуры зубов.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15364" name="Picture 4" descr="http://www.startsmile.ru/images/reference/416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085044" cy="2500330"/>
          </a:xfrm>
          <a:prstGeom prst="rect">
            <a:avLst/>
          </a:prstGeom>
          <a:noFill/>
        </p:spPr>
      </p:pic>
      <p:pic>
        <p:nvPicPr>
          <p:cNvPr id="15366" name="Picture 6" descr="http://www.stomport.ru/res/data/fckeditor/%D1%82%D0%B5%D1%82%D1%80%D0%B0%D1%86%D0%B8%D0%BA%D0%BB%D0%B8%D0%BD%D0%BE%D0%B2%D1%8B%D0%B5%20%D0%B7%D1%83%D0%B1%D1%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14818"/>
            <a:ext cx="3545633" cy="1928826"/>
          </a:xfrm>
          <a:prstGeom prst="rect">
            <a:avLst/>
          </a:prstGeom>
          <a:noFill/>
        </p:spPr>
      </p:pic>
      <p:pic>
        <p:nvPicPr>
          <p:cNvPr id="15368" name="Picture 8" descr="http://www.cpark-stomatologiya-himki.ru/userfiles/4000299-1-thum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928670"/>
            <a:ext cx="8115300" cy="52768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6. Для крепления различных ортодонтических или челюстно-лицевых аппаратов.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49154" name="Picture 2" descr="http://dentol.ru/files/u3/ul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6261847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0" y="357166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7. Для шинирования при заболеваниях пародонта и при переломах челюстей.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8. Для удержания лекарств.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17410" name="Picture 2" descr="http://www.tvoydantist.ru/wp-content/uploads/2013/07/Byugelnyie-protez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410075" cy="3810000"/>
          </a:xfrm>
          <a:prstGeom prst="rect">
            <a:avLst/>
          </a:prstGeom>
          <a:noFill/>
        </p:spPr>
      </p:pic>
      <p:pic>
        <p:nvPicPr>
          <p:cNvPr id="17412" name="Picture 4" descr="http://www.zubtech.ru/imgarticle/200602/ZT%20106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143380"/>
            <a:ext cx="5725243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telligentdental.com/wp-content/uploads/2011/09/500105-fx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6120387" cy="43577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9. Эстетические показания (фарфоровые, пластмассовые и комбинированные коронки).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14340" name="Picture 4" descr="http://www.santaapolonia.com/attachments/Image/Servicos/Ceramica%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929066"/>
            <a:ext cx="4144493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Противопоказанным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 надо считать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покрытие коронками интактных зубов, если это не вызвано конструктивными особенностями зубных протезов.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зубы с не пролеченными очагами хронического воспаления в области краевого или верхушечного пародонта,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зубы с выраженной патологической подвижностью (III степень по Энтину);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при плохом общем состоянии здоровья.</a:t>
            </a:r>
            <a:endParaRPr kumimoji="0" lang="ru-RU" sz="2400" b="1" i="0" u="none" strike="noStrike" normalizeH="0" baseline="0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16386" name="Picture 2" descr="http://www.spekulyant-ru.ru/health/health_other/foto/193939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7" y="4643446"/>
            <a:ext cx="2819919" cy="1928826"/>
          </a:xfrm>
          <a:prstGeom prst="rect">
            <a:avLst/>
          </a:prstGeom>
          <a:noFill/>
        </p:spPr>
      </p:pic>
      <p:pic>
        <p:nvPicPr>
          <p:cNvPr id="16388" name="Picture 4" descr="http://lechenie-simptomy.ru/wp-content/uploads/2012/10/periodont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590491"/>
            <a:ext cx="3152770" cy="22675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Материалы для протезирования зубов - классификация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композит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керамика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металл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314" name="Picture 2" descr="http://protezirovanie-zubov-moldova.ru/foto1/zub/1/materialy-dlya-protezirovaniya-z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428868"/>
            <a:ext cx="4800634" cy="4000528"/>
          </a:xfrm>
          <a:prstGeom prst="rect">
            <a:avLst/>
          </a:prstGeom>
          <a:noFill/>
        </p:spPr>
      </p:pic>
      <p:pic>
        <p:nvPicPr>
          <p:cNvPr id="13316" name="Picture 4" descr="http://dentashine.ru/img/1458/3_html_m74c7da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3810000" cy="1924051"/>
          </a:xfrm>
          <a:prstGeom prst="rect">
            <a:avLst/>
          </a:prstGeom>
          <a:noFill/>
        </p:spPr>
      </p:pic>
      <p:pic>
        <p:nvPicPr>
          <p:cNvPr id="13318" name="Picture 6" descr="http://www.stomport.ru/res/data/fckeditor/user_197/%D0%9C%D0%B5%D1%82%D0%B0%D0%BB%D0%BB%D0%B8%D1%87%D0%B5%D1%81%D0%BA%D0%B8%D0%B5%20%D0%B8%D1%81%D0%BA%D1%83%D1%81%D1%81%D1%82%D0%B2%D0%B5%D0%BD%D0%BD%D1%8B%D0%B5%20%D0%B7%D1%83%D0%B1%D1%8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00174"/>
            <a:ext cx="1905000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настоящее время в стоматологии используется свыше 500 сплавов. </a:t>
            </a:r>
            <a:r>
              <a:rPr lang="ru-RU" sz="2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Международными стандартами (ISO, 1989) все </a:t>
            </a:r>
            <a:r>
              <a:rPr lang="ru-RU" sz="2400" b="1" i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сплавы металлов разделены на следующие группы:</a:t>
            </a:r>
            <a:endParaRPr lang="ru-RU" sz="2400" b="1" dirty="0">
              <a:ln w="1905">
                <a:solidFill>
                  <a:schemeClr val="accent1">
                    <a:lumMod val="75000"/>
                  </a:schemeClr>
                </a:solidFill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336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Сплавы благородных металлов на основе золота.</a:t>
            </a:r>
          </a:p>
          <a:p>
            <a:r>
              <a:rPr lang="ru-RU" sz="2400" dirty="0" smtClean="0"/>
              <a:t>2. Сплавы благородных металлов, содержащих 25-50% золота или платины или других драгоценных металлов.</a:t>
            </a:r>
          </a:p>
          <a:p>
            <a:r>
              <a:rPr lang="ru-RU" sz="2400" dirty="0" smtClean="0"/>
              <a:t>3. Сплавы неблагородных металлов.</a:t>
            </a:r>
          </a:p>
          <a:p>
            <a:r>
              <a:rPr lang="ru-RU" sz="2400" dirty="0" smtClean="0"/>
              <a:t>4. Сплавы для металлокерамических конструкций:</a:t>
            </a:r>
          </a:p>
          <a:p>
            <a:r>
              <a:rPr lang="ru-RU" sz="2400" dirty="0" smtClean="0"/>
              <a:t>а) с высоким содержанием золота (&gt;75%);</a:t>
            </a:r>
          </a:p>
          <a:p>
            <a:r>
              <a:rPr lang="ru-RU" sz="2400" dirty="0" smtClean="0"/>
              <a:t>б) с высоким содержанием благородных металлов (золота и платины или золота и палладия — &gt; 75%);</a:t>
            </a:r>
          </a:p>
          <a:p>
            <a:r>
              <a:rPr lang="ru-RU" sz="2400" dirty="0" smtClean="0"/>
              <a:t>в) на основе палладия (более 50%);</a:t>
            </a:r>
          </a:p>
          <a:p>
            <a:r>
              <a:rPr lang="ru-RU" sz="2400" dirty="0" smtClean="0"/>
              <a:t>г) на основе неблагородных металлов:</a:t>
            </a:r>
          </a:p>
          <a:p>
            <a:r>
              <a:rPr lang="ru-RU" sz="2400" dirty="0" smtClean="0"/>
              <a:t>— кобальта (+ хром &gt; 25%, молибден &gt; 2%);</a:t>
            </a:r>
          </a:p>
          <a:p>
            <a:r>
              <a:rPr lang="ru-RU" sz="2400" dirty="0" smtClean="0"/>
              <a:t>— никеля (+ хром &gt; 11%, молибден &gt; 2%).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Более упрощенно выглядит классическое подразделение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благородные и неблагородные сплавы.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Кроме того, применяемые в ортопедической стоматологии сплавы можно классифицировать по 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другим признакам: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</a:t>
            </a:r>
            <a:r>
              <a:rPr lang="ru-RU" sz="28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назначению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(для съемных, металлокерамических, металлополимерных протезов);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</a:t>
            </a: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количеству компонентов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сплава;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физической природе компонентов сплава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</a:t>
            </a:r>
            <a:r>
              <a:rPr lang="ru-RU" sz="28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температуре плавления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</a:t>
            </a:r>
            <a:r>
              <a:rPr lang="ru-RU" sz="28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технологии переработки и т. д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85" y="548680"/>
            <a:ext cx="45789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Зубные </a:t>
            </a:r>
            <a:r>
              <a:rPr lang="ru-RU" b="1" dirty="0">
                <a:solidFill>
                  <a:prstClr val="black"/>
                </a:solidFill>
              </a:rPr>
              <a:t>искусственные коронки укрепляются на зубе с помощью фиксирующих материалов и образуют с ним единое морфофункциональное целое. </a:t>
            </a:r>
            <a:endParaRPr lang="ru-RU" b="1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</a:t>
            </a:r>
            <a:r>
              <a:rPr lang="ru-RU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обеспечивает быстрое привыкание больных к их наличию в полости рта и высокую функциональную ценность</a:t>
            </a:r>
            <a:r>
              <a:rPr lang="ru-RU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Они применяются как самостоятельный вид зубного протеза и в качестве составной части протезов других конструкций.</a:t>
            </a:r>
          </a:p>
        </p:txBody>
      </p:sp>
      <p:pic>
        <p:nvPicPr>
          <p:cNvPr id="3074" name="Picture 2" descr="http://s017.radikal.ru/i422/1302/d1/8ed691a3fb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26064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sf-dl.ru/wp-content/uploads/2015/09/%D0%9A%D0%BE%D1%80%D0%BE%D0%BD%D0%BA%D0%B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ub-zub.corp.ayaco.ru/uploaded/userfiles/orig_4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7905"/>
            <a:ext cx="2264934" cy="21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1"/>
            <a:ext cx="89297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создания металлического каркаса используются следующие сплавы: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хромокобальтовые и хромоникелевые сплавы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сплав с палладием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сплав с платиной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сплавы из титана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сплавы из оксида циркония</a:t>
            </a:r>
            <a:endParaRPr lang="ru-RU" dirty="0"/>
          </a:p>
        </p:txBody>
      </p:sp>
      <p:pic>
        <p:nvPicPr>
          <p:cNvPr id="12290" name="Picture 2" descr="http://www.dentalea.ru/i/positions/big/remanium_gm380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14686"/>
            <a:ext cx="4211922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Среди сплавов самыми распространенными в протезировании являются хромоникелевые и хромокобальтовые. </a:t>
            </a: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dirty="0" smtClean="0"/>
              <a:t>Являются достаточно прочными и устойчивыми к внешним воздействиям, они, тем не менее, имеют один существенный недостаток – могут вызывать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аллергические реакции </a:t>
            </a:r>
            <a:r>
              <a:rPr lang="ru-RU" sz="2000" dirty="0" smtClean="0"/>
              <a:t>у некоторых категорий пациентов. </a:t>
            </a:r>
          </a:p>
          <a:p>
            <a:r>
              <a:rPr lang="ru-RU" sz="2000" dirty="0" smtClean="0"/>
              <a:t>Совершенно безвредными в этом плане являются сплавы благородных металлов (</a:t>
            </a:r>
            <a:r>
              <a:rPr lang="ru-RU" sz="20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золота, платины, палладия</a:t>
            </a:r>
            <a:r>
              <a:rPr lang="ru-RU" sz="2000" dirty="0" smtClean="0"/>
              <a:t>), которые к тому же имеют другие преимущества: керамическая облицовка на них выглядит более естественно благодаря цвету каркаса.</a:t>
            </a:r>
            <a:endParaRPr lang="ru-RU" sz="2000" dirty="0"/>
          </a:p>
        </p:txBody>
      </p:sp>
      <p:pic>
        <p:nvPicPr>
          <p:cNvPr id="11266" name="Picture 2" descr="http://www.medicus.ru/images/upload/3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1" y="3786190"/>
            <a:ext cx="3955119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Титан и титановые сплавы используются при изготовлении  коронок</a:t>
            </a:r>
            <a:r>
              <a:rPr lang="ru-RU" sz="2400" dirty="0" smtClean="0"/>
              <a:t>, протезов, имплантов.</a:t>
            </a:r>
          </a:p>
          <a:p>
            <a:r>
              <a:rPr lang="ru-RU" sz="2400" dirty="0" smtClean="0"/>
              <a:t> Главными его достоинствами являются абсолютная биосовместимость с костными тканями, гипоаллергенность. К тому же он очень легок, прочен, долговечен.</a:t>
            </a:r>
          </a:p>
        </p:txBody>
      </p:sp>
      <p:pic>
        <p:nvPicPr>
          <p:cNvPr id="10242" name="Picture 2" descr="http://karayan.ru/ru/img/imp_02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2632775" cy="2357454"/>
          </a:xfrm>
          <a:prstGeom prst="rect">
            <a:avLst/>
          </a:prstGeom>
          <a:noFill/>
        </p:spPr>
      </p:pic>
      <p:pic>
        <p:nvPicPr>
          <p:cNvPr id="10244" name="Picture 4" descr="http://img.redutti.ro/images/coupons/149277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43182"/>
            <a:ext cx="5143503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Высокой прочностью и абсолютной безопасностью для организма отличается также давно используемый в медицинских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целях оксид/диоксид циркония. </a:t>
            </a:r>
            <a:endParaRPr lang="ru-RU" sz="2400" dirty="0" smtClean="0"/>
          </a:p>
          <a:p>
            <a:r>
              <a:rPr lang="ru-RU" sz="2400" dirty="0" smtClean="0"/>
              <a:t>Его серебристо-белый цвет наиболее идеально подходит для эстетического протезирования, чаще всего используется при восстановлении/реставрации передних зубов.</a:t>
            </a:r>
            <a:endParaRPr lang="ru-RU" sz="2400" dirty="0"/>
          </a:p>
        </p:txBody>
      </p:sp>
      <p:pic>
        <p:nvPicPr>
          <p:cNvPr id="9218" name="Picture 2" descr="Протезирование зубов АйСкид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786058"/>
            <a:ext cx="828526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Стоматологическая пластмасса</a:t>
            </a:r>
            <a:endParaRPr lang="ru-RU" b="1" dirty="0" smtClean="0"/>
          </a:p>
          <a:p>
            <a:r>
              <a:rPr lang="ru-RU" sz="2400" dirty="0" smtClean="0"/>
              <a:t>Протезы из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пластмасс </a:t>
            </a:r>
            <a:r>
              <a:rPr lang="ru-RU" sz="2400" dirty="0" smtClean="0"/>
              <a:t>в стоматологии применяются дольше остальных, но в сравнении с современными материалами стоматологическая пластмасса проигрывает по прочности, долговечности, эстетике.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8194" name="Picture 2" descr="Лучшая пластмасса для протезир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14554"/>
            <a:ext cx="4312124" cy="28603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964353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Она впитывает запахи, поддается воздействию красителей, микроорганизмов, требует самого тщательного ухода во избежание заболеваний десен.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Тем не менее, съемные протезы из пластмасс все еще остаются достаточно востребованными из-за чрезвычайной доступности их стоимости.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79044" y="260648"/>
            <a:ext cx="422945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Наиболее частыми протезами, применяемыми для восстановления разрушенной коронки </a:t>
            </a:r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зуба, являются</a:t>
            </a:r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полные </a:t>
            </a:r>
            <a:r>
              <a:rPr lang="ru-RU" sz="2400" b="1" i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искусственные коронки. </a:t>
            </a:r>
            <a:endParaRPr lang="ru-RU" sz="2400" b="1" i="1" dirty="0" smtClean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связи с тем, что они имеют различную конструкцию и предназначены для разных целей, их систематизируют по определенным признакам:</a:t>
            </a:r>
          </a:p>
        </p:txBody>
      </p:sp>
      <p:pic>
        <p:nvPicPr>
          <p:cNvPr id="33794" name="Picture 2" descr="http://www.smile-city.by/upload/iblock/e63/image010%2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70488"/>
            <a:ext cx="4643438" cy="2401321"/>
          </a:xfrm>
          <a:prstGeom prst="rect">
            <a:avLst/>
          </a:prstGeom>
          <a:noFill/>
        </p:spPr>
      </p:pic>
      <p:pic>
        <p:nvPicPr>
          <p:cNvPr id="30722" name="Picture 2" descr="http://www.personadent.ru/images/content/teeth_p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867203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I. По конструкции или по величине и способу охвата зуба: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1) полные, то есть покрывающие все поверхности зуба;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3" name="Picture 4" descr="http://www.zub-zub.ru/uploaded/userfiles/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44845"/>
            <a:ext cx="5000660" cy="4613155"/>
          </a:xfrm>
          <a:prstGeom prst="rect">
            <a:avLst/>
          </a:prstGeom>
          <a:noFill/>
        </p:spPr>
      </p:pic>
      <p:pic>
        <p:nvPicPr>
          <p:cNvPr id="31746" name="Picture 2" descr="http://www.dentaclass.ru/uploads/images/%D0%BA%D0%BE%D1%80%D0%BE%D0%BD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44824"/>
            <a:ext cx="3429000" cy="2562226"/>
          </a:xfrm>
          <a:prstGeom prst="rect">
            <a:avLst/>
          </a:prstGeom>
          <a:noFill/>
        </p:spPr>
      </p:pic>
      <p:pic>
        <p:nvPicPr>
          <p:cNvPr id="2050" name="Picture 2" descr="http://artis-clinic.ru/images/5_odink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0" y="45250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2) экваторные, то есть доходящие до экватора зуба;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30724" name="Picture 4" descr="http://intranet.tdmu.edu.ua/data/kafedra/internal/stomat_ter/classes_stud/ru/stomat/ptn/%D0%A2%D0%B5%D1%80%D0%B0%D0%BF%D0%B5%D0%B2%D1%82%D0%B8%D1%87%D0%B5%D1%81%D0%BA%D0%B0%D1%8F%20%D1%81%D1%82%D0%BE%D0%BC%D0%B0%D1%82%D0%BE%D0%BB%D0%BE%D0%B3%D0%B8%D1%8F/4/11.%20%D0%A5%D0%B8%D1%80%D1%83%D1%80%D0%B3%D0%B8%D1%87%D0%B5%D1%81%D0%BA%D0%B8%D0%B5%20%20%D0%B8%20%D0%BE%D1%80%D1%82%D0%BE%D0%BF%D0%B5%D0%B4%D0%B8%D1%87%D0%B5%D1%81%D0%BA%D0%B8%D0%B5%20%D0%BC%D0%B5%D1%81%D1%82%D0%BD%D1%8B%D0%B5%20%D0%B2%D0%BC%D0%B5%D1%88%D0%B0%D1%82%D0%B5%D0%BB%D1%8C%D1%81%D1%82%D0%B2%D0%B0..files/image0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076700" cy="2105026"/>
          </a:xfrm>
          <a:prstGeom prst="rect">
            <a:avLst/>
          </a:prstGeom>
          <a:noFill/>
        </p:spPr>
      </p:pic>
      <p:pic>
        <p:nvPicPr>
          <p:cNvPr id="1026" name="Picture 2" descr="http://cs620517.vk.me/v620517498/1425f/syvoYW6WJq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5760"/>
            <a:ext cx="4146682" cy="285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20517/v620517498/14253/YIxtvm8dp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4548019" cy="29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vk.me/c620517/v620517498/14264/XC3-GgSEj3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481"/>
            <a:ext cx="7344816" cy="57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p.vk.me/c620517/v620517498/13ec0/HohOmu6ADG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4481"/>
            <a:ext cx="8086725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p.vk.me/c620517/v620517498/13ed2/7w_mqdx125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0" y="1196752"/>
            <a:ext cx="8163219" cy="51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ttp://www.dentistpodol.kiev.ua/krasivue_rov_zybu/perekras_zybu/11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3) коронки со штифтом;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29698" name="Picture 2" descr="http://i.enc-dic.com/dic/enc_medicine/images/0297232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964" y="2852936"/>
            <a:ext cx="5237597" cy="3726176"/>
          </a:xfrm>
          <a:prstGeom prst="rect">
            <a:avLst/>
          </a:prstGeom>
          <a:noFill/>
        </p:spPr>
      </p:pic>
      <p:pic>
        <p:nvPicPr>
          <p:cNvPr id="2050" name="Picture 2" descr="http://doctormalinin.ru/upload/file/upload/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4775"/>
            <a:ext cx="570685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3719639.ru/system/inline_images/1333646690-kultevaya-vklad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90" y="636242"/>
            <a:ext cx="2971180" cy="25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edug.ru/common/data/pub/images/articles/80129/nor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6" y="702254"/>
            <a:ext cx="2680370" cy="24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o.gendocs.ru/pars_docs/tw_refs/150/149097/149097_html_m3dc2a4a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901981" cy="28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u-dent.com/wp-content/uploads/2013/04/Zubny-e-shtifty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2055"/>
            <a:ext cx="1670176" cy="105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entaltechnic.info/__408_files/__408-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7" y="836712"/>
            <a:ext cx="8777912" cy="554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labcrimea.ru/wp-content/uploads/2015/02/2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387045" cy="425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dental-revue.ru/Article/01/Images/Mart/pr02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9" y="908720"/>
            <a:ext cx="8544953" cy="53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dental-revue.ru/Article/01/Images/Mart/pr02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2" y="1606274"/>
            <a:ext cx="7882586" cy="39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dental-revue.ru/Article/01/Images/Mart/pr02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6672"/>
            <a:ext cx="8473916" cy="40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4) телескопические коронки;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5" name="Picture 4" descr="http://www.dentistpodol.kiev.ua/krasivue_rov_zybu/perekras_zybu/1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75" y="714356"/>
            <a:ext cx="8961241" cy="5929354"/>
          </a:xfrm>
          <a:prstGeom prst="rect">
            <a:avLst/>
          </a:prstGeom>
          <a:noFill/>
        </p:spPr>
      </p:pic>
      <p:pic>
        <p:nvPicPr>
          <p:cNvPr id="45058" name="Picture 2" descr="http://www.dental-revue.ru/pre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4239196" cy="3000396"/>
          </a:xfrm>
          <a:prstGeom prst="rect">
            <a:avLst/>
          </a:prstGeom>
          <a:noFill/>
        </p:spPr>
      </p:pic>
      <p:pic>
        <p:nvPicPr>
          <p:cNvPr id="45060" name="Picture 4" descr="http://www.dental-revue.ru/pre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643182"/>
            <a:ext cx="4625406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dentamina.ru/img/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152082" cy="5429288"/>
          </a:xfrm>
          <a:prstGeom prst="rect">
            <a:avLst/>
          </a:prstGeom>
          <a:noFill/>
        </p:spPr>
      </p:pic>
      <p:pic>
        <p:nvPicPr>
          <p:cNvPr id="46084" name="Picture 4" descr="http://dentamina.ru/img/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839" y="500042"/>
            <a:ext cx="7830288" cy="5214974"/>
          </a:xfrm>
          <a:prstGeom prst="rect">
            <a:avLst/>
          </a:prstGeom>
          <a:noFill/>
        </p:spPr>
      </p:pic>
      <p:pic>
        <p:nvPicPr>
          <p:cNvPr id="46086" name="Picture 6" descr="http://dentamina.ru/img/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986655"/>
            <a:ext cx="8429684" cy="56141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3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847</Words>
  <Application>Microsoft Office PowerPoint</Application>
  <PresentationFormat>Экран (4:3)</PresentationFormat>
  <Paragraphs>90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Искусственные  коронки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Искусственные коронки</dc:title>
  <dc:creator>Пользователь</dc:creator>
  <cp:lastModifiedBy>user</cp:lastModifiedBy>
  <cp:revision>57</cp:revision>
  <dcterms:created xsi:type="dcterms:W3CDTF">2014-06-16T16:24:50Z</dcterms:created>
  <dcterms:modified xsi:type="dcterms:W3CDTF">2016-05-01T03:59:21Z</dcterms:modified>
</cp:coreProperties>
</file>