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8" r:id="rId3"/>
    <p:sldId id="285" r:id="rId4"/>
    <p:sldId id="257" r:id="rId5"/>
    <p:sldId id="261" r:id="rId6"/>
    <p:sldId id="286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8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4" r:id="rId27"/>
    <p:sldId id="279" r:id="rId28"/>
    <p:sldId id="281" r:id="rId29"/>
    <p:sldId id="282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00"/>
    <a:srgbClr val="66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264DB-43A1-4C33-8A88-7496E00B38E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EFA50-5A62-4368-A878-1582410A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FA50-5A62-4368-A878-1582410A8E5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3CA5-7EA5-4053-B7F1-3BBBC7E2025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ACA4E-E5D1-4845-9DE8-EACC84A2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ru.wikipedia.org/wiki/%D0%98%D0%BD%D0%BD%D0%BE%D0%B2%D0%B0%D1%86%D0%B8%D1%8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dlstom.ru/uslugi/3d_tehnologii_v_stomatologii/" TargetMode="External"/><Relationship Id="rId7" Type="http://schemas.openxmlformats.org/officeDocument/2006/relationships/image" Target="../media/image53.png"/><Relationship Id="rId2" Type="http://schemas.openxmlformats.org/officeDocument/2006/relationships/hyperlink" Target="http://dlstom.ru/uslugi/cifrovaya_diagnostik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ezi-dent.ru/main/tomograf-galileos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dlstom.ru/innovacii_v_stomatologii/stvolovye_kletki_v_stomatologii/" TargetMode="External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libree.com/en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mage-navigation.com/home-page/dentsi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nobelbiocare.com/international/en/home/products-and-solutions/treatment-concepts/posterior-solutions.html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43314"/>
          </a:xfrm>
        </p:spPr>
        <p:txBody>
          <a:bodyPr>
            <a:normAutofit/>
          </a:bodyPr>
          <a:lstStyle/>
          <a:p>
            <a:r>
              <a:rPr lang="ru-RU" sz="32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Формирование рынка стоматологических услуг. </a:t>
            </a:r>
            <a:r>
              <a:rPr lang="ru-RU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Управление </a:t>
            </a:r>
            <a:r>
              <a:rPr lang="ru-RU" sz="32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инновационно-инвестиционной </a:t>
            </a:r>
            <a:r>
              <a:rPr lang="ru-RU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деятельностью стоматологической </a:t>
            </a:r>
            <a:r>
              <a:rPr lang="ru-RU" sz="32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организации (подразделения</a:t>
            </a:r>
            <a:r>
              <a:rPr lang="ru-RU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).</a:t>
            </a:r>
            <a:br>
              <a:rPr lang="ru-RU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32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7654" name="Picture 6" descr="http://www.mega-press.ru/uploads/catalog/img_items_large/img_items48cfb1310d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2214578" cy="2913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5506670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rgbClr val="A379BB">
                      <a:satMod val="180000"/>
                      <a:alpha val="30000"/>
                    </a:srgbClr>
                  </a:glow>
                </a:effectLst>
                <a:ea typeface="+mj-ea"/>
                <a:cs typeface="+mj-cs"/>
              </a:rPr>
              <a:t>Понятие и компоненты стоматологических услуг.</a:t>
            </a:r>
            <a:endParaRPr lang="ru-RU" sz="1400" dirty="0"/>
          </a:p>
        </p:txBody>
      </p:sp>
      <p:pic>
        <p:nvPicPr>
          <p:cNvPr id="3074" name="Picture 2" descr="http://sk-medist.ru/images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034">
            <a:off x="250800" y="3631020"/>
            <a:ext cx="3419872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komok-nn.ru/content/visitor/images/201508/f20150830130737-5gabmpxnm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53" y="2714620"/>
            <a:ext cx="4608512" cy="30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63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fontAlgn="base">
              <a:spcBef>
                <a:spcPct val="0"/>
              </a:spcBef>
              <a:spcAft>
                <a:spcPct val="0"/>
              </a:spcAft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Однако, для повышения «осязаемости» предлагаемых стоматологических услуг в ряде случаев можно дать некоторое представление о характере конкретной услуги. </a:t>
            </a:r>
          </a:p>
          <a:p>
            <a:pPr lvl="0" indent="212725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Например, можно продемонстрировать пациенту фотографии с результатами эстетической реставрации зубов.</a:t>
            </a:r>
            <a:endParaRPr lang="ru-RU" b="1" i="1" dirty="0" smtClean="0">
              <a:cs typeface="Arial" pitchFamily="34" charset="0"/>
            </a:endParaRPr>
          </a:p>
        </p:txBody>
      </p:sp>
      <p:pic>
        <p:nvPicPr>
          <p:cNvPr id="3" name="Picture 2" descr="http://stom.fasad42.ru/userfiles/image/art/image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7388" y="260648"/>
            <a:ext cx="2671430" cy="3122582"/>
          </a:xfrm>
          <a:prstGeom prst="rect">
            <a:avLst/>
          </a:prstGeom>
          <a:noFill/>
        </p:spPr>
      </p:pic>
      <p:pic>
        <p:nvPicPr>
          <p:cNvPr id="1026" name="Picture 2" descr="Протезирование зуб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2997354" cy="2071702"/>
          </a:xfrm>
          <a:prstGeom prst="rect">
            <a:avLst/>
          </a:prstGeom>
          <a:noFill/>
        </p:spPr>
      </p:pic>
      <p:pic>
        <p:nvPicPr>
          <p:cNvPr id="1028" name="Picture 4" descr="Протезирование зуб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4066" y="4437112"/>
            <a:ext cx="320406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wakret.ru/wp-content/uploads/2015/08/zapis-k-vrachu-onlaj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3530"/>
            <a:ext cx="3131840" cy="20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9591" y="36902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200" normalizeH="0" baseline="0" dirty="0" smtClean="0">
                <a:ln w="2921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ea typeface="Times New Roman" pitchFamily="18" charset="0"/>
                <a:cs typeface="Courier New" pitchFamily="49" charset="0"/>
              </a:rPr>
              <a:t>Неотделимость от источников услуги.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Пациент, записавшийся к определенному стоматологу, получит уже не ту услугу если попадет из-за отсутствия этого стоматолога к другому.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4" name="Picture 4" descr="http://www.kleos.ru/img/user_photo/woman-at-dentist-clea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000240"/>
            <a:ext cx="4752528" cy="3160432"/>
          </a:xfrm>
          <a:prstGeom prst="rect">
            <a:avLst/>
          </a:prstGeom>
          <a:noFill/>
        </p:spPr>
      </p:pic>
      <p:pic>
        <p:nvPicPr>
          <p:cNvPr id="20486" name="Picture 6" descr="http://cdn2.kuponi24.by/img/offers/medium/13902/Otbelivayushaya-chistka-zubov-Air-Flow-UZ-chistka-zubov-lechenie-kariesa-v-stomatologicheskoj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662" y="4412177"/>
            <a:ext cx="3171240" cy="2376197"/>
          </a:xfrm>
          <a:prstGeom prst="rect">
            <a:avLst/>
          </a:prstGeom>
          <a:noFill/>
        </p:spPr>
      </p:pic>
      <p:pic>
        <p:nvPicPr>
          <p:cNvPr id="5122" name="Picture 2" descr="http://zapis-na-priem-k-vrachu.ru/images/pic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12" y="1916832"/>
            <a:ext cx="37719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0"/>
            <a:ext cx="507206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Непостоянство качества.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Одну и ту же стоматологическую услугу врачи разной квалификации оказывают по-разному, и даже один и тот же стоматолог может помочь пациенту по-разному в зависимости от своего состояния.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436" name="Picture 4" descr="http://hospital.chukotnet.ru/hospital/sections/photo/stomatology_04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9" y="285728"/>
            <a:ext cx="3720729" cy="2500330"/>
          </a:xfrm>
          <a:prstGeom prst="rect">
            <a:avLst/>
          </a:prstGeom>
          <a:noFill/>
        </p:spPr>
      </p:pic>
      <p:pic>
        <p:nvPicPr>
          <p:cNvPr id="18438" name="Picture 6" descr="http://citomedicine.ru/wp-content/uploads/2012/03/82375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4019550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753" y="332656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Не сохраняемость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– стоматологическую услугу невозможно сохранить для дальнейшего предоставления.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ourier New" pitchFamily="49" charset="0"/>
              </a:rPr>
              <a:t>Оказать услугу возможно лишь тогда, когда есть пациент.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17410" name="Picture 2" descr="осмотр стоматолога карик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795702" cy="378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57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Что Вы имели ввиду, когда сказали что посмотрите мои зубы, доктор? </a:t>
            </a:r>
            <a:endParaRPr lang="ru-RU" dirty="0"/>
          </a:p>
        </p:txBody>
      </p:sp>
      <p:pic>
        <p:nvPicPr>
          <p:cNvPr id="17416" name="Picture 8" descr="http://medprom.ru/pictures/325578/p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1987662"/>
            <a:ext cx="4000528" cy="32270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anatate.md/data/pic/articles/1679/46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143512"/>
            <a:ext cx="2286016" cy="1714488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17168" y="33448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Times New Roman" pitchFamily="18" charset="0"/>
                <a:cs typeface="Courier New" pitchFamily="49" charset="0"/>
              </a:rPr>
              <a:t>Особенностью стоматологических услуг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6600FF"/>
                  </a:solidFill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 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является то, что часть из них имеют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Courier New" pitchFamily="49" charset="0"/>
              </a:rPr>
              <a:t>вещественные атрибуты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, т.е. конкретные </a:t>
            </a:r>
            <a:r>
              <a:rPr kumimoji="0" lang="ru-RU" sz="2400" b="1" i="1" u="sng" strike="noStrike" cap="none" normalizeH="0" baseline="0" dirty="0" smtClean="0">
                <a:ln>
                  <a:solidFill>
                    <a:srgbClr val="6600FF"/>
                  </a:solidFill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материальные результаты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6600FF"/>
                  </a:solidFill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в виде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пломб,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различных конструкций зубных протезов,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имплантантов,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ортодонтических аппаратов.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2112" y="3558462"/>
            <a:ext cx="52149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Данное обстоятельство существенно отличает стоматологическую деятельность от большинства других видов медицинской деятельности, предопределяя возможные особенности договорных отношений при осуществлении стоматологической практики.</a:t>
            </a:r>
            <a:endParaRPr lang="ru-RU" sz="2000" b="1" i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8434" name="Picture 2" descr="http://travelel.ru/wp-content/uploads/2013/04/pict5643_2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70" y="3511717"/>
            <a:ext cx="2627744" cy="1976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mx.ru/images/projects/stomatolog%20klinica/76_1prof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486400" cy="3619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860" y="26064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Наряду с указанными 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Courier New" pitchFamily="49" charset="0"/>
              </a:rPr>
              <a:t>вещественными атрибутами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предоставление стоматологических услуг зачастую сопровождается рядом дополнительных услуг, обеспечивающих тот или иной уровень общего сервиса.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3498201"/>
            <a:ext cx="3923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Все </a:t>
            </a:r>
            <a:r>
              <a:rPr lang="ru-RU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сервисные   атрибуты </a:t>
            </a: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хоть и не меняют профессионального медицинского существа стоматологической помощи, все же является важными элементами ее предоставления:</a:t>
            </a:r>
          </a:p>
          <a:p>
            <a:pPr lvl="0" indent="2127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>
                <a:solidFill>
                  <a:schemeClr val="tx2"/>
                </a:solidFill>
                <a:ea typeface="Times New Roman" pitchFamily="18" charset="0"/>
                <a:cs typeface="Courier New" pitchFamily="49" charset="0"/>
              </a:rPr>
              <a:t> комфортные условия ожидания приема в холле перед кабинетом врача,</a:t>
            </a:r>
          </a:p>
        </p:txBody>
      </p:sp>
      <p:pic>
        <p:nvPicPr>
          <p:cNvPr id="7172" name="Picture 4" descr="http://rifel.ru/img/f/f_inter1_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8580"/>
            <a:ext cx="2376264" cy="1605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5" y="4984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   эстетичный дизайн интерьеров,</a:t>
            </a:r>
          </a:p>
          <a:p>
            <a:pPr lvl="0" indent="2127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отсутствие очередей, </a:t>
            </a:r>
          </a:p>
          <a:p>
            <a:pPr lvl="0" indent="2127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   внимательное отношение </a:t>
            </a:r>
          </a:p>
          <a:p>
            <a:pPr lvl="0" indent="2127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   предупредительность со стороны персонала клиники к запросам пациента</a:t>
            </a:r>
          </a:p>
        </p:txBody>
      </p:sp>
      <p:pic>
        <p:nvPicPr>
          <p:cNvPr id="45060" name="Picture 4" descr="http://img0.liveinternet.ru/images/attach/c/7/96/527/96527564_larg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648074"/>
            <a:ext cx="6286500" cy="3209926"/>
          </a:xfrm>
          <a:prstGeom prst="rect">
            <a:avLst/>
          </a:prstGeom>
          <a:noFill/>
        </p:spPr>
      </p:pic>
      <p:pic>
        <p:nvPicPr>
          <p:cNvPr id="45062" name="Picture 6" descr="http://pushkin.ru/images/stories/news2/smil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64" y="2273468"/>
            <a:ext cx="5980720" cy="398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28184" y="6488668"/>
            <a:ext cx="2915816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сервисные   атрибуты </a:t>
            </a:r>
          </a:p>
        </p:txBody>
      </p:sp>
      <p:pic>
        <p:nvPicPr>
          <p:cNvPr id="45064" name="Picture 8" descr="http://www.pro34.ru/pro34_ru/i/db/cyc5g4bwsqs6vy64_500x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892667"/>
            <a:ext cx="7416823" cy="4939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932" y="404664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Виды стоматологических услуг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Ввиду высокой степени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Courier New" pitchFamily="49" charset="0"/>
              </a:rPr>
              <a:t>неоднородности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стоматологических услуг их абсолютная унификация в значительной степени затруднена. 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Между тем можно использовать различные подходы к классификации стоматологических услуг, </a:t>
            </a: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Так, например, согласно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приказу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Минздрава РФ от 10 апреля 2001 г. N 113 «О введении в действие отраслевого классификатора», стоматологические услуги </a:t>
            </a:r>
            <a:r>
              <a:rPr lang="ru-RU" sz="2400" b="1" i="1" u="sng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Times New Roman" pitchFamily="18" charset="0"/>
                <a:cs typeface="Courier New" pitchFamily="49" charset="0"/>
              </a:rPr>
              <a:t>по степени сложности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дифференцируются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на: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простые,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сложные 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и комплексные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6386" name="Picture 2" descr="http://acceso.siweb.es/content/29294/prote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4197261"/>
            <a:ext cx="3119055" cy="24422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ourier New" pitchFamily="49" charset="0"/>
              </a:rPr>
              <a:t>Простая стоматологическая услуга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 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неделимая услуга, выполняемая по формуле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Courier New" pitchFamily="49" charset="0"/>
              </a:rPr>
              <a:t>"пациент"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+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"специалист "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=  "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один элемент профилактики, диагностики или лечения".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normalizeH="0" baseline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ourier New" pitchFamily="49" charset="0"/>
              </a:rPr>
              <a:t>Сложная стоматологическая услуга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Courier New" pitchFamily="49" charset="0"/>
              </a:rPr>
              <a:t> 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набор простых стоматологических услуг, который требует для своей реализации определенного состава персонала, специальных помещений, технического оснащения и т.д., отвечающий формуле 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Courier New" pitchFamily="49" charset="0"/>
              </a:rPr>
              <a:t>"пациент"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+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"комплекс простых услуг"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=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"этап профилактики, диагностики или лечения".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Комплексная стоматологическая услуга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набор сложных и (или) простых стоматологических услуг, заканчивающихся либо проведением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профилактики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, либо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установлением диагноза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, либо окончанием проведения определенного этапа лечения, например,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санация полости рта, протезирование и т.д., по формуле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"пациент"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+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"простые + сложные услуги"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  =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"проведение профилактики, установление диагноза или окончание проведения определенного этапа лечения".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Коренное реформирование здравоохранения в России в, сопровождается развитием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рыночных отношений в здравоохранении.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50000" t="50000" r="50000" b="50000"/>
                </a:path>
              </a:gra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 первую очередь развитие рынка коснулось стоматологии.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во-первых, стоматологи во всем мире, независимо от принятой в стране системы здравоохранения, имеют наиболее обширный опыт оказания платных услуг населению, </a:t>
            </a:r>
          </a:p>
        </p:txBody>
      </p:sp>
      <p:pic>
        <p:nvPicPr>
          <p:cNvPr id="28676" name="Picture 4" descr="http://allphoto.in.ua/photo/69/es2162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946769"/>
            <a:ext cx="5214974" cy="3911231"/>
          </a:xfrm>
          <a:prstGeom prst="rect">
            <a:avLst/>
          </a:prstGeom>
          <a:noFill/>
        </p:spPr>
      </p:pic>
      <p:pic>
        <p:nvPicPr>
          <p:cNvPr id="28678" name="Picture 6" descr="http://static.stomatologclub.ru/uploads/c3/c5/fbd46a767007b0bc653949b0f6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251995" cy="26146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По функциональному назначению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стоматологические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Courier New" pitchFamily="49" charset="0"/>
              </a:rPr>
              <a:t>услуги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определяются как: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 Лечебно-диагностические - направленные на установление диагноза или лечение заболевания;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2. Профилактические - направленные на предупреждение заболевания (профессиональная гигиена полости рта, санитарное просвещение);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8576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3. Реабилитационные – связанные с социальной и медицинской реабилитацией стоматологических больных (протезирование зубов).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2292" name="Picture 4" descr="http://www.zubtech.ru/imgarticle/200404/bild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36288"/>
            <a:ext cx="4071934" cy="30551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ourier New" pitchFamily="49" charset="0"/>
              </a:rPr>
              <a:t>По функциональному признаку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среди стоматологических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Courier New" pitchFamily="49" charset="0"/>
              </a:rPr>
              <a:t>услуг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можно выделить: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Материальные услуги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rPr>
              <a:t>, связанные с необходимостью по изготовлению или восстановлению (изменению, сохранению) потребительских свойств изделий стоматологического назначения (зубных и челюстно-лицевых протезов и др.)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2.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Нематериальные услуги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, обеспечивающие поддержание и восстановление здоровья пациента без необходимости выполнения указанных работ.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1266" name="Picture 2" descr="http://www.shchyolkovo.ru/news/2005/11/zub/0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502267"/>
            <a:ext cx="2843808" cy="2132856"/>
          </a:xfrm>
          <a:prstGeom prst="rect">
            <a:avLst/>
          </a:prstGeom>
          <a:noFill/>
        </p:spPr>
      </p:pic>
      <p:pic>
        <p:nvPicPr>
          <p:cNvPr id="8194" name="Picture 2" descr="http://prozheiko.kiev.ua/images/nachalnyj-karies-i-ego-lechenie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456384" cy="23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ydentalnet.com/file/74/8f/30/remineralizac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5184"/>
            <a:ext cx="22192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Times New Roman" pitchFamily="18" charset="0"/>
                <a:cs typeface="Courier New" pitchFamily="49" charset="0"/>
              </a:rPr>
              <a:t>По направлению деятельности </a:t>
            </a:r>
            <a:endParaRPr kumimoji="0" lang="en-US" sz="3200" b="1" i="1" u="sng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Times New Roman" pitchFamily="18" charset="0"/>
              <a:cs typeface="Courier New" pitchFamily="49" charset="0"/>
            </a:endParaRP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стоматологические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Courier New" pitchFamily="49" charset="0"/>
              </a:rPr>
              <a:t>услуги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разделяются: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1.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Профилактические,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направленные на профилактику стоматологических заболеваний;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2.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Терапевтические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, направленные на лечение стоматологических заболеваний;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3.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Ортопедические,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направленные на восстановление утраты зубов;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4.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Courier New" pitchFamily="49" charset="0"/>
              </a:rPr>
              <a:t>Хирургические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, направленные на удаление патологически измененных тканей;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218" name="Picture 2" descr="http://kuponcho.ru/media/gallery/offer/img/514/5263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741" y="4143380"/>
            <a:ext cx="4130391" cy="2524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0" name="Picture 4" descr="http://zavantag.com/tw_files2/urls_13/23/d-22137/22137_html_1f1a8f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429132"/>
            <a:ext cx="3542945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5.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Ортодонтические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, направленные на исправление прикуса, положения зубов;</a:t>
            </a:r>
            <a:endParaRPr lang="ru-RU" sz="2400" dirty="0" smtClean="0">
              <a:cs typeface="Arial" pitchFamily="34" charset="0"/>
            </a:endParaRP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6.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Детские терапевтические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- направлены на лечение стоматологических заболеваний у детей;</a:t>
            </a:r>
            <a:endParaRPr lang="ru-RU" sz="2400" dirty="0" smtClean="0">
              <a:cs typeface="Arial" pitchFamily="34" charset="0"/>
            </a:endParaRP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7.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Детские хирургические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– направлены на удаление патологически измененных тканей у детей;</a:t>
            </a:r>
            <a:endParaRPr lang="ru-RU" sz="2400" dirty="0" smtClean="0">
              <a:cs typeface="Arial" pitchFamily="34" charset="0"/>
            </a:endParaRP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8.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Courier New" pitchFamily="49" charset="0"/>
              </a:rPr>
              <a:t>Детские ортопедические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– направлены на восстановление утраты зубов у детей.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8194" name="Picture 2" descr="http://www.haberdelisi.com/medya/img/haber/genel/ACUJ8BJNH85X8Z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401343" cy="2934229"/>
          </a:xfrm>
          <a:prstGeom prst="rect">
            <a:avLst/>
          </a:prstGeom>
          <a:noFill/>
        </p:spPr>
      </p:pic>
      <p:pic>
        <p:nvPicPr>
          <p:cNvPr id="8196" name="Picture 4" descr="http://www.artalexdent.ru/images/profil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4024303" cy="26567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39" y="308130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Инновационная деятельность </a:t>
            </a:r>
          </a:p>
          <a:p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это комплекс </a:t>
            </a:r>
            <a:endParaRPr lang="en-US" sz="24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990099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научных,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990099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технологических,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990099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организационных,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990099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финансовых,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905">
                  <a:solidFill>
                    <a:srgbClr val="990099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коммерческих мероприятий, </a:t>
            </a:r>
          </a:p>
          <a:p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направленный на коммерциализацию накопленных знаний, технологий и оборудования. </a:t>
            </a:r>
          </a:p>
          <a:p>
            <a:r>
              <a:rPr lang="ru-RU" sz="2400" b="1" dirty="0" smtClean="0"/>
              <a:t>Результатом инновационной деятельности являются новые или дополнительные товары/услуги или товары/услуги с новыми качествами.</a:t>
            </a:r>
          </a:p>
          <a:p>
            <a:r>
              <a:rPr lang="ru-RU" sz="2400" b="1" dirty="0" smtClean="0"/>
              <a:t>Также инновационная деятельность может быть определена как деятельность по созданию, освоению, распространению и использованию </a:t>
            </a:r>
            <a:r>
              <a:rPr lang="ru-RU" sz="2400" b="1" dirty="0" smtClean="0">
                <a:hlinkClick r:id="rId2" action="ppaction://hlinkfile" tooltip="Инновация"/>
              </a:rPr>
              <a:t>инноваций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7170" name="Picture 2" descr="http://www.globalnegotiator.com/blog/wp-content/uploads/2012/11/Costes-de-establecimiento-272x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853" y="980728"/>
            <a:ext cx="3575329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stomatologclub.ru/uploads/c3/c5/fbd46a767007b0bc653949b0f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4" y="3861048"/>
            <a:ext cx="3514696" cy="2825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Различают несколько видов инноваций: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</a:t>
            </a:r>
            <a:r>
              <a:rPr lang="ru-RU" sz="3200" b="1" i="1" dirty="0" smtClean="0">
                <a:ln>
                  <a:solidFill>
                    <a:srgbClr val="990099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технические </a:t>
            </a:r>
          </a:p>
          <a:p>
            <a:r>
              <a:rPr lang="ru-RU" sz="2400" b="1" i="1" dirty="0" smtClean="0">
                <a:latin typeface="Georgia" pitchFamily="18" charset="0"/>
              </a:rPr>
              <a:t>появляются в производстве продуктов с новыми или улучшенными свойствами;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rgbClr val="990099"/>
                  </a:solidFill>
                </a:ln>
                <a:solidFill>
                  <a:schemeClr val="tx2"/>
                </a:solidFill>
                <a:latin typeface="Georgia" pitchFamily="18" charset="0"/>
              </a:rPr>
              <a:t>   </a:t>
            </a:r>
            <a:r>
              <a:rPr lang="ru-RU" sz="3200" b="1" i="1" dirty="0" smtClean="0">
                <a:ln>
                  <a:solidFill>
                    <a:srgbClr val="990099"/>
                  </a:solidFill>
                </a:ln>
                <a:solidFill>
                  <a:schemeClr val="tx2"/>
                </a:solidFill>
                <a:latin typeface="Georgia" pitchFamily="18" charset="0"/>
              </a:rPr>
              <a:t>технологические </a:t>
            </a:r>
          </a:p>
          <a:p>
            <a:r>
              <a:rPr lang="ru-RU" sz="2400" b="1" i="1" dirty="0" smtClean="0">
                <a:latin typeface="Georgia" pitchFamily="18" charset="0"/>
              </a:rPr>
              <a:t>возникают при применении более совершенных способов изготовления продукции;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rgbClr val="990099"/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   </a:t>
            </a:r>
            <a:r>
              <a:rPr lang="ru-RU" sz="3200" b="1" i="1" dirty="0" smtClean="0">
                <a:ln>
                  <a:solidFill>
                    <a:srgbClr val="990099"/>
                  </a:solidFill>
                </a:ln>
                <a:solidFill>
                  <a:schemeClr val="accent1"/>
                </a:solidFill>
                <a:latin typeface="Georgia" pitchFamily="18" charset="0"/>
              </a:rPr>
              <a:t>организационно-управленческие </a:t>
            </a:r>
          </a:p>
          <a:p>
            <a:r>
              <a:rPr lang="ru-RU" sz="2400" b="1" i="1" dirty="0" smtClean="0">
                <a:latin typeface="Georgia" pitchFamily="18" charset="0"/>
              </a:rPr>
              <a:t>связаны с процессами оптимальной организации производства;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u="sng" cap="all" dirty="0" smtClean="0">
                <a:ln w="9000" cmpd="sng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информационные </a:t>
            </a:r>
          </a:p>
          <a:p>
            <a:r>
              <a:rPr lang="ru-RU" sz="2400" b="1" i="1" dirty="0" smtClean="0">
                <a:latin typeface="Georgia" pitchFamily="18" charset="0"/>
              </a:rPr>
              <a:t>решают задачи рациональной организации информационных потоков в сфере научно-технической и инновационной деятельности, повышения достоверности и оперативности получения информации;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u="sng" cap="all" dirty="0" smtClean="0">
                <a:ln w="9000" cmpd="sng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социальные </a:t>
            </a:r>
          </a:p>
          <a:p>
            <a:r>
              <a:rPr lang="ru-RU" sz="2400" b="1" i="1" dirty="0" smtClean="0">
                <a:latin typeface="Georgia" pitchFamily="18" charset="0"/>
              </a:rPr>
              <a:t>направлены на улучшение условий труда, решение проблем здравоохранения, образования, культуры.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Инновационная деятельность  </a:t>
            </a:r>
            <a:r>
              <a:rPr lang="ru-RU" sz="2400" b="1" dirty="0" smtClean="0">
                <a:latin typeface="Georgia" pitchFamily="18" charset="0"/>
              </a:rPr>
              <a:t>- направлена на:</a:t>
            </a:r>
          </a:p>
          <a:p>
            <a:r>
              <a:rPr lang="ru-RU" sz="2400" b="1" i="1" u="sng" dirty="0" smtClean="0">
                <a:solidFill>
                  <a:schemeClr val="tx2"/>
                </a:solidFill>
                <a:latin typeface="Georgia" pitchFamily="18" charset="0"/>
              </a:rPr>
              <a:t>использование и коммерциализацию </a:t>
            </a:r>
            <a:r>
              <a:rPr lang="ru-RU" sz="2400" b="1" dirty="0" smtClean="0">
                <a:latin typeface="Georgia" pitchFamily="18" charset="0"/>
              </a:rPr>
              <a:t>результатов научных исследований и разработок для расширения и обновления номенклатуры и улучшение качества выпускаемой продукции (товаров, услуг), </a:t>
            </a:r>
          </a:p>
          <a:p>
            <a:r>
              <a:rPr lang="ru-RU" sz="2400" b="1" i="1" u="sng" dirty="0" smtClean="0">
                <a:solidFill>
                  <a:schemeClr val="tx2"/>
                </a:solidFill>
                <a:latin typeface="Georgia" pitchFamily="18" charset="0"/>
              </a:rPr>
              <a:t>совершенствования технологии </a:t>
            </a:r>
            <a:r>
              <a:rPr lang="ru-RU" sz="2400" b="1" dirty="0" smtClean="0">
                <a:latin typeface="Georgia" pitchFamily="18" charset="0"/>
              </a:rPr>
              <a:t>их изготовления с последующим внедрением и эффективной реализацией, предполагающая целый комплекс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  научных,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  технических,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  технологических,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  организационных,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  финансовых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  коммерческих мероприятий,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 которые в своей совокупности приводят к инновациям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Инновации в стоматологии (2016)</a:t>
            </a:r>
          </a:p>
          <a:p>
            <a:r>
              <a:rPr lang="ru-RU" sz="2400" b="1" dirty="0" smtClean="0"/>
              <a:t>Новейшие технологии и научные разработки в современной стоматологии:</a:t>
            </a:r>
          </a:p>
          <a:p>
            <a:r>
              <a:rPr lang="ru-RU" sz="2400" b="1" dirty="0" smtClean="0">
                <a:hlinkClick r:id="rId2" action="ppaction://hlinkfile"/>
              </a:rPr>
              <a:t>-   Цифровая диагностика</a:t>
            </a:r>
            <a:endParaRPr lang="ru-RU" sz="2400" dirty="0" smtClean="0"/>
          </a:p>
          <a:p>
            <a:r>
              <a:rPr lang="ru-RU" sz="2400" b="1" dirty="0" smtClean="0">
                <a:hlinkClick r:id="rId3" action="ppaction://hlinkfile"/>
              </a:rPr>
              <a:t>-   3D технологии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b="1" dirty="0" smtClean="0">
                <a:hlinkClick r:id="rId4" action="ppaction://hlinkfile"/>
              </a:rPr>
              <a:t>  Стволовые клетки в стоматологии</a:t>
            </a:r>
            <a:endParaRPr lang="ru-RU" sz="2400" b="1" dirty="0" smtClean="0"/>
          </a:p>
        </p:txBody>
      </p:sp>
      <p:pic>
        <p:nvPicPr>
          <p:cNvPr id="4098" name="Picture 2" descr="http://neurogene.ru/imaginator/Illusioms/505ffd9a2631c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246" y="968658"/>
            <a:ext cx="1970371" cy="1564109"/>
          </a:xfrm>
          <a:prstGeom prst="rect">
            <a:avLst/>
          </a:prstGeom>
          <a:noFill/>
        </p:spPr>
      </p:pic>
      <p:pic>
        <p:nvPicPr>
          <p:cNvPr id="4100" name="Picture 4" descr="Томограф Galile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414923"/>
            <a:ext cx="3131049" cy="4228787"/>
          </a:xfrm>
          <a:prstGeom prst="rect">
            <a:avLst/>
          </a:prstGeom>
          <a:noFill/>
        </p:spPr>
      </p:pic>
      <p:pic>
        <p:nvPicPr>
          <p:cNvPr id="5" name="Picture 2" descr="инвизилайн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903" y="2532767"/>
            <a:ext cx="2543234" cy="22990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68041" y="2666646"/>
            <a:ext cx="3059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Инвизилайн </a:t>
            </a:r>
            <a:r>
              <a:rPr lang="ru-RU" dirty="0" smtClean="0"/>
              <a:t>- это новейшее и идеальное решения для тех людей, которым требуется незаметное, безопасное, эстетическое исправление прикуса.</a:t>
            </a:r>
            <a:endParaRPr lang="ru-RU" dirty="0"/>
          </a:p>
        </p:txBody>
      </p:sp>
      <p:pic>
        <p:nvPicPr>
          <p:cNvPr id="7" name="Picture 4" descr="инвизилай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903" y="5013176"/>
            <a:ext cx="571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7325"/>
            <a:ext cx="6796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Инновации в стоматологии (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2017)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evercare.ru/sites/default/files/dentest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" y="2204864"/>
            <a:ext cx="7321330" cy="41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674" y="488822"/>
            <a:ext cx="9009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Умная зубная щетка</a:t>
            </a:r>
          </a:p>
          <a:p>
            <a:r>
              <a:rPr lang="ru-RU" dirty="0" smtClean="0"/>
              <a:t>"</a:t>
            </a:r>
            <a:r>
              <a:rPr lang="ru-RU" dirty="0"/>
              <a:t>Умная" электронная зубная щетка </a:t>
            </a:r>
            <a:r>
              <a:rPr lang="ru-RU" b="1" u="sng" dirty="0">
                <a:hlinkClick r:id="rId3"/>
              </a:rPr>
              <a:t>Kolibree</a:t>
            </a:r>
            <a:r>
              <a:rPr lang="ru-RU" dirty="0"/>
              <a:t> вместе с соответствующим приложением позволяет сохранить уверенность, что вы правильно чистите свои зубы, а детям еще предлагает веселые игры, приучающие их к правильной и регулярной чистке зубов.</a:t>
            </a:r>
          </a:p>
        </p:txBody>
      </p:sp>
      <p:sp>
        <p:nvSpPr>
          <p:cNvPr id="2" name="AutoShape 2" descr="Картинки по запросу умная ще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умная щет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умная щет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5857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27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009900"/>
                  </a:solidFill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Georgia" pitchFamily="18" charset="0"/>
                <a:ea typeface="Times New Roman" pitchFamily="18" charset="0"/>
                <a:cs typeface="Courier New" pitchFamily="49" charset="0"/>
              </a:rPr>
              <a:t>во-вторых, в начале 90-х годов в России появилось множество частных стоматологических организаций, предлагающих населению платные стоматологические услуги. </a:t>
            </a:r>
          </a:p>
        </p:txBody>
      </p:sp>
      <p:pic>
        <p:nvPicPr>
          <p:cNvPr id="1026" name="Picture 2" descr="http://im6-tub-ru.yandex.net/i?id=152446054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059451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500306"/>
            <a:ext cx="42148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990099"/>
                </a:solidFill>
                <a:latin typeface="Georgia" pitchFamily="18" charset="0"/>
                <a:ea typeface="Times New Roman" pitchFamily="18" charset="0"/>
                <a:cs typeface="Courier New" pitchFamily="49" charset="0"/>
              </a:rPr>
              <a:t>В этих условиях вопросы современного </a:t>
            </a:r>
            <a:r>
              <a:rPr lang="ru-RU" sz="3200" b="1" i="1" u="sng" dirty="0" smtClean="0">
                <a:ln>
                  <a:solidFill>
                    <a:srgbClr val="C00000"/>
                  </a:solidFill>
                </a:ln>
                <a:solidFill>
                  <a:srgbClr val="990099"/>
                </a:solidFill>
                <a:latin typeface="Georgia" pitchFamily="18" charset="0"/>
                <a:ea typeface="Times New Roman" pitchFamily="18" charset="0"/>
                <a:cs typeface="Courier New" pitchFamily="49" charset="0"/>
              </a:rPr>
              <a:t>менеджмента и маркетинга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990099"/>
                </a:solidFill>
                <a:latin typeface="Georgia" pitchFamily="18" charset="0"/>
                <a:ea typeface="Times New Roman" pitchFamily="18" charset="0"/>
                <a:cs typeface="Courier New" pitchFamily="49" charset="0"/>
              </a:rPr>
              <a:t>в стоматологии приобрели особую актуальность, которая сохраняется до настоящего времени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990099"/>
                </a:solidFill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990099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8" name="Picture 4" descr="http://3.citynews-udinetoday.stgy.it/~media/originale/67457269700321/dentista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39511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Выпустила свою, работающую через Bluetooth щетку и компания Philips, включив ее в свою и так достаточно большую линейку умных потребительских медицинских устройств. </a:t>
            </a:r>
          </a:p>
          <a:p>
            <a:r>
              <a:rPr lang="ru-RU" dirty="0" smtClean="0"/>
              <a:t>Она </a:t>
            </a:r>
            <a:r>
              <a:rPr lang="ru-RU" dirty="0"/>
              <a:t>использует набор сенсоров, чтобы в реальном времени отслеживать, как вы чистите свои зубы. </a:t>
            </a:r>
            <a:endParaRPr lang="ru-RU" dirty="0" smtClean="0"/>
          </a:p>
          <a:p>
            <a:r>
              <a:rPr lang="ru-RU" dirty="0" smtClean="0"/>
              <a:t>Приложение </a:t>
            </a:r>
            <a:r>
              <a:rPr lang="ru-RU" dirty="0"/>
              <a:t>показывает 3D-карту зубов пользователя, отображая зубы, которые он чистит в данный момент и говоря ему, если он чистил их мало или, наоборот, слишком долго. </a:t>
            </a:r>
            <a:endParaRPr lang="ru-RU" dirty="0" smtClean="0"/>
          </a:p>
          <a:p>
            <a:r>
              <a:rPr lang="ru-RU" dirty="0" smtClean="0"/>
              <a:t>Предупреждает </a:t>
            </a:r>
            <a:r>
              <a:rPr lang="ru-RU" dirty="0"/>
              <a:t>оно и о слишком большом давлении или жесткой манере чистки.</a:t>
            </a:r>
          </a:p>
        </p:txBody>
      </p:sp>
      <p:pic>
        <p:nvPicPr>
          <p:cNvPr id="2050" name="Picture 2" descr="https://im6.kommersant.ru/Issues.photo/RADIO/2016/12/16/KMO_147478_01140_1_t218_142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74510"/>
            <a:ext cx="5669827" cy="31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0" y="332656"/>
            <a:ext cx="89396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Дополненная реальность</a:t>
            </a:r>
          </a:p>
          <a:p>
            <a:r>
              <a:rPr lang="ru-RU" dirty="0"/>
              <a:t>В Страсбургском университете во Франции используют дополненную реальность для курсовых и практических работ с целью демонстрации стоматологических моделей студентам и предоставления возможности учащимся сравнивать созданные ими протезы с образцовыми моделями. </a:t>
            </a:r>
            <a:endParaRPr lang="ru-RU" dirty="0" smtClean="0"/>
          </a:p>
          <a:p>
            <a:r>
              <a:rPr lang="ru-RU" dirty="0" smtClean="0"/>
              <a:t>Аналогичное </a:t>
            </a:r>
            <a:r>
              <a:rPr lang="ru-RU" dirty="0"/>
              <a:t>устройство, получившее название </a:t>
            </a:r>
            <a:r>
              <a:rPr lang="ru-RU" b="1" u="sng" dirty="0" err="1" smtClean="0">
                <a:hlinkClick r:id="rId2"/>
              </a:rPr>
              <a:t>DentSim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smtClean="0">
                <a:hlinkClick r:id="rId2"/>
              </a:rPr>
              <a:t>                                                   </a:t>
            </a:r>
            <a:r>
              <a:rPr lang="ru-RU" b="1" u="sng" dirty="0" err="1" smtClean="0">
                <a:hlinkClick r:id="rId2"/>
              </a:rPr>
              <a:t>Simulator</a:t>
            </a:r>
            <a:r>
              <a:rPr lang="ru-RU" dirty="0"/>
              <a:t> разработала компания </a:t>
            </a:r>
            <a:r>
              <a:rPr lang="ru-RU" dirty="0" err="1"/>
              <a:t>Image</a:t>
            </a:r>
            <a:r>
              <a:rPr lang="ru-RU" dirty="0"/>
              <a:t> </a:t>
            </a:r>
            <a:r>
              <a:rPr lang="ru-RU" dirty="0" err="1"/>
              <a:t>Navigation</a:t>
            </a:r>
            <a:r>
              <a:rPr lang="ru-RU" dirty="0"/>
              <a:t> - оно использует технологию дополненной реальности для моделирования, позволяя студентам со всего мира оттачивать свои навыки. 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5858"/>
            <a:ext cx="5436785" cy="36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инновации в стоматолог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58" y="4105993"/>
            <a:ext cx="3619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Виртуальная реальность</a:t>
            </a:r>
          </a:p>
          <a:p>
            <a:r>
              <a:rPr lang="ru-RU" dirty="0"/>
              <a:t>Так же, как и технология дополненной реальности, виртуальная реальность (VR) может использоваться для обучения и повышения квалификации стоматологов. </a:t>
            </a:r>
            <a:endParaRPr lang="ru-RU" dirty="0" smtClean="0"/>
          </a:p>
          <a:p>
            <a:r>
              <a:rPr lang="ru-RU" dirty="0" smtClean="0"/>
              <a:t>VR-камера </a:t>
            </a:r>
            <a:r>
              <a:rPr lang="ru-RU" dirty="0"/>
              <a:t>позволяет транслировать операцию по всему миру и делать это буквально "глазами хирурга", если студенты используют VR-очки.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летом этого года </a:t>
            </a:r>
            <a:r>
              <a:rPr lang="ru-RU" b="1" u="sng" dirty="0" err="1">
                <a:hlinkClick r:id="rId2"/>
              </a:rPr>
              <a:t>Nobel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Biocare</a:t>
            </a:r>
            <a:r>
              <a:rPr lang="ru-RU" b="1" u="sng" dirty="0">
                <a:hlinkClick r:id="rId2"/>
              </a:rPr>
              <a:t> </a:t>
            </a:r>
            <a:r>
              <a:rPr lang="ru-RU" dirty="0"/>
              <a:t>уже организовала трансляцию операции на зубах, которая была доступна через устройства виртуальной реальности.</a:t>
            </a:r>
          </a:p>
          <a:p>
            <a:r>
              <a:rPr lang="ru-RU" dirty="0"/>
              <a:t>Технология виртуальной реальности полезна и пациентам - недавние эксперименты показали, что VR-трансляция природных расслабляющих сцен прекрасно работает как обезболивающее средства для людей в кресле </a:t>
            </a:r>
            <a:r>
              <a:rPr lang="ru-RU" dirty="0" smtClean="0"/>
              <a:t>стоматолога.</a:t>
            </a:r>
            <a:endParaRPr lang="ru-RU" dirty="0"/>
          </a:p>
        </p:txBody>
      </p:sp>
      <p:pic>
        <p:nvPicPr>
          <p:cNvPr id="2050" name="Picture 2" descr="http://evercare.ru/sites/default/files/dentistr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4464496" cy="27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vercare.ru/sites/default/files/dentestr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6142486" cy="40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00" y="259745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Телестоматология</a:t>
            </a:r>
            <a:endParaRPr lang="ru-RU" b="1" dirty="0"/>
          </a:p>
          <a:p>
            <a:r>
              <a:rPr lang="ru-RU" dirty="0" smtClean="0"/>
              <a:t>Телемедицина </a:t>
            </a:r>
            <a:r>
              <a:rPr lang="ru-RU" dirty="0"/>
              <a:t>в стоматологии предназначена для </a:t>
            </a:r>
            <a:r>
              <a:rPr lang="ru-RU" dirty="0" err="1" smtClean="0"/>
              <a:t>консульттации</a:t>
            </a:r>
            <a:r>
              <a:rPr lang="ru-RU" dirty="0" smtClean="0"/>
              <a:t> </a:t>
            </a:r>
            <a:r>
              <a:rPr lang="ru-RU" dirty="0"/>
              <a:t>у специалиста </a:t>
            </a:r>
            <a:r>
              <a:rPr lang="ru-RU" dirty="0" smtClean="0"/>
              <a:t>на расстоянии. </a:t>
            </a:r>
          </a:p>
          <a:p>
            <a:r>
              <a:rPr lang="ru-RU" dirty="0" smtClean="0"/>
              <a:t>Эта </a:t>
            </a:r>
            <a:r>
              <a:rPr lang="ru-RU" dirty="0"/>
              <a:t>система представляет собой платформу для стоматологов или гигиенистов, предназначенную для проведения визуальных консультаций пациентов, находящихся в удаленных местах и оценки в реальном времени (или в другое время по желанию больного) здоровья их ротовой полости с помощью обычного веб-браузера</a:t>
            </a:r>
          </a:p>
        </p:txBody>
      </p:sp>
    </p:spTree>
    <p:extLst>
      <p:ext uri="{BB962C8B-B14F-4D97-AF65-F5344CB8AC3E}">
        <p14:creationId xmlns:p14="http://schemas.microsoft.com/office/powerpoint/2010/main" val="34620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1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Компьютерное конструирование и 3D-печать</a:t>
            </a:r>
          </a:p>
          <a:p>
            <a:r>
              <a:rPr lang="ru-RU" dirty="0"/>
              <a:t>Технологии компьютерного моделирования и производства с использованием 3D-печати начинают революционизировать стоматологические лаборатории. Они превращаются в существенно более дешевые и более эффективные цифровые лаборатории.</a:t>
            </a:r>
          </a:p>
          <a:p>
            <a:r>
              <a:rPr lang="ru-RU" dirty="0"/>
              <a:t>С помощью новых технологий процесс изготовления, например, коронок существенно ускоряется. </a:t>
            </a:r>
            <a:endParaRPr lang="ru-RU" dirty="0" smtClean="0"/>
          </a:p>
          <a:p>
            <a:r>
              <a:rPr lang="ru-RU" dirty="0" smtClean="0"/>
              <a:t>Зуб </a:t>
            </a:r>
            <a:r>
              <a:rPr lang="ru-RU" dirty="0"/>
              <a:t>подготавливается для установки протеза, затем делается его снимок, который отправляется в компьютер, управляющей машиной, изготавливающую подходящую именно этому пациенту коронку прямо в офисе и очень быстро.</a:t>
            </a:r>
          </a:p>
          <a:p>
            <a:r>
              <a:rPr lang="ru-RU" dirty="0"/>
              <a:t>За счет использования 3D-печати исключаются </a:t>
            </a:r>
            <a:r>
              <a:rPr lang="ru-RU" dirty="0" smtClean="0"/>
              <a:t>промежуточные стадии </a:t>
            </a:r>
            <a:r>
              <a:rPr lang="ru-RU" dirty="0"/>
              <a:t>и существенно упрощается работа врача. </a:t>
            </a:r>
            <a:endParaRPr lang="ru-RU" dirty="0" smtClean="0"/>
          </a:p>
        </p:txBody>
      </p:sp>
      <p:pic>
        <p:nvPicPr>
          <p:cNvPr id="4098" name="Picture 2" descr="http://evercare.ru/sites/default/files/dentestr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74" y="3586242"/>
            <a:ext cx="4680520" cy="31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88640"/>
            <a:ext cx="89960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Интраоральная камера</a:t>
            </a:r>
          </a:p>
          <a:p>
            <a:r>
              <a:rPr lang="ru-RU" dirty="0"/>
              <a:t>Одной из самых больших </a:t>
            </a:r>
            <a:r>
              <a:rPr lang="ru-RU" dirty="0" smtClean="0"/>
              <a:t>неудобств в работе  это «слепые зоны» для стоматолога, </a:t>
            </a:r>
            <a:r>
              <a:rPr lang="ru-RU" dirty="0"/>
              <a:t>что не позволяет врачу хорошо рассмотреть </a:t>
            </a:r>
            <a:r>
              <a:rPr lang="ru-RU" dirty="0" smtClean="0"/>
              <a:t>рабочее поле, </a:t>
            </a:r>
            <a:r>
              <a:rPr lang="ru-RU" dirty="0"/>
              <a:t>даже при помощи своего стоматологического зеркальца. </a:t>
            </a:r>
            <a:endParaRPr lang="ru-RU" dirty="0" smtClean="0"/>
          </a:p>
          <a:p>
            <a:r>
              <a:rPr lang="ru-RU" dirty="0" smtClean="0"/>
              <a:t>Эту </a:t>
            </a:r>
            <a:r>
              <a:rPr lang="ru-RU" dirty="0"/>
              <a:t>проблему решает интраоральная камера.</a:t>
            </a:r>
          </a:p>
          <a:p>
            <a:r>
              <a:rPr lang="ru-RU" dirty="0" smtClean="0"/>
              <a:t>Последние </a:t>
            </a:r>
            <a:r>
              <a:rPr lang="ru-RU" dirty="0"/>
              <a:t>разработки в этой сфере позволяют создать революционные устройства с уникальными "жидкими" линзами, которые работают как человеческий глаз, позволяя без особого труда получить четкое, детальное изображение всех уголков рта пациента.</a:t>
            </a:r>
          </a:p>
        </p:txBody>
      </p:sp>
      <p:pic>
        <p:nvPicPr>
          <p:cNvPr id="5122" name="Picture 2" descr="http://evercare.ru/sites/default/files/dentestr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3963"/>
            <a:ext cx="62062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инновации в стомат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392740"/>
            <a:ext cx="3055938" cy="22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афедра\презентации заставки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49289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Регенерация зубов</a:t>
            </a:r>
          </a:p>
          <a:p>
            <a:r>
              <a:rPr lang="ru-RU" dirty="0"/>
              <a:t>Одним из самых интересных и перспективных направлений в стоматологии является зубная регенерация и предотвращение кариеса. </a:t>
            </a:r>
            <a:endParaRPr lang="ru-RU" dirty="0" smtClean="0"/>
          </a:p>
          <a:p>
            <a:r>
              <a:rPr lang="ru-RU" dirty="0" smtClean="0"/>
              <a:t>Биоактивная </a:t>
            </a:r>
            <a:r>
              <a:rPr lang="ru-RU" dirty="0"/>
              <a:t>замена </a:t>
            </a:r>
            <a:r>
              <a:rPr lang="ru-RU" dirty="0" smtClean="0"/>
              <a:t>дентина </a:t>
            </a:r>
            <a:r>
              <a:rPr lang="ru-RU" dirty="0"/>
              <a:t>позволяет стоматологам полностью переосмыслить методы лечения зубов.</a:t>
            </a:r>
          </a:p>
          <a:p>
            <a:r>
              <a:rPr lang="ru-RU" dirty="0"/>
              <a:t>Регенеративная медицина сегодня в основном опирается на исследования применения стволовых клеток и сегодня, в частности, ведется исследование, ставящее своей целью найти источник мезенхимальных стволовых клеток, которые обладают способностью формирования зубов.</a:t>
            </a:r>
          </a:p>
          <a:p>
            <a:r>
              <a:rPr lang="ru-RU" dirty="0"/>
              <a:t>В апреле этого года ученые из Гарвардского и Ноттингемского университетов уже разработали зубной заполнитель, который позволяет зубам самостоятельно вылечиваться.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вещество работает за счет использования стволовых клеток для стимуляции роста дентина, позволяя пациенту вырастить себе зубы, пострадавшие от болезни. </a:t>
            </a:r>
          </a:p>
        </p:txBody>
      </p:sp>
      <p:pic>
        <p:nvPicPr>
          <p:cNvPr id="6146" name="Picture 2" descr="Картинки по запросу инновации в стомат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3602"/>
            <a:ext cx="7356097" cy="23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CRISPR</a:t>
            </a:r>
          </a:p>
          <a:p>
            <a:r>
              <a:rPr lang="ru-RU" dirty="0"/>
              <a:t>CRISPR - это новейший метод редактирования генома, которые предоставляет нам сама природа и которым ученые научились пользоваться только сейчас. Уже сегодня ведутся исследования возможности использования этого метода для борьбы с раком и другими тяжелыми заболеваниями, может он использоваться и в стоматологии.</a:t>
            </a:r>
          </a:p>
          <a:p>
            <a:r>
              <a:rPr lang="ru-RU" dirty="0"/>
              <a:t>Исследователи считают, что уже скоро специалисты-стоматологи смогут идентифицировать гены, связанные с многими оральными патологиями. И когда это станет известно, можно будет найти CRISPR-решение, позволяющее нужным образом отредактировать структуру дефектного гена и еще в раннем детстве избавиться от проблем с зубами.</a:t>
            </a:r>
          </a:p>
        </p:txBody>
      </p:sp>
      <p:pic>
        <p:nvPicPr>
          <p:cNvPr id="2050" name="Picture 2" descr="C:\Users\user\Desktop\кафедра\презентации заставки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7961"/>
            <a:ext cx="4866360" cy="32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Рынок стоматологических услуг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 </a:t>
            </a:r>
          </a:p>
          <a:p>
            <a:r>
              <a:rPr lang="ru-RU" sz="2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Georgia" pitchFamily="18" charset="0"/>
              </a:rPr>
              <a:t>– система взаимодействия покупателей и продавцов стоматологических товаров и услуг.</a:t>
            </a:r>
          </a:p>
          <a:p>
            <a:pPr algn="ctr"/>
            <a:r>
              <a:rPr lang="ru-RU" sz="3200" b="1" u="sng" dirty="0" smtClean="0">
                <a:ln w="1905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Государственное регулирование рынка стоматологических услуг </a:t>
            </a:r>
          </a:p>
          <a:p>
            <a:r>
              <a:rPr lang="ru-RU" sz="2400" dirty="0" smtClean="0">
                <a:latin typeface="Georgia" pitchFamily="18" charset="0"/>
              </a:rPr>
              <a:t>– это механизм применения государственными органами, учреждениями системы здравоохранения мер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</a:gradFill>
                <a:latin typeface="Georgia" pitchFamily="18" charset="0"/>
              </a:rPr>
              <a:t>   законодательного,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</a:gradFill>
                <a:latin typeface="Georgia" pitchFamily="18" charset="0"/>
              </a:rPr>
              <a:t>   исполнительного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</a:gradFill>
                <a:latin typeface="Georgia" pitchFamily="18" charset="0"/>
              </a:rPr>
              <a:t>   контролирующего характера, </a:t>
            </a:r>
          </a:p>
          <a:p>
            <a:r>
              <a:rPr lang="ru-RU" sz="2400" b="1" dirty="0" smtClean="0">
                <a:latin typeface="Georgia" pitchFamily="18" charset="0"/>
              </a:rPr>
              <a:t>направленных на достижение определенных социально-экономических целей.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5602" name="Picture 2" descr="http://www.mediastom.ru/admin/clinics/uploads/111111111111111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357694"/>
            <a:ext cx="2666987" cy="2000241"/>
          </a:xfrm>
          <a:prstGeom prst="rect">
            <a:avLst/>
          </a:prstGeom>
          <a:noFill/>
        </p:spPr>
      </p:pic>
      <p:pic>
        <p:nvPicPr>
          <p:cNvPr id="4" name="Picture 4" descr="http://www.2-999-999.ru/files/file/firm/91018B732A534F408E42B239538410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14884"/>
            <a:ext cx="3643338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Международной организацией по стандартизации (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Courier New" pitchFamily="49" charset="0"/>
              </a:rPr>
              <a:t>ISO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), дано понятие согласно которому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услуга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это результат непосредственного взаимодействия </a:t>
            </a:r>
            <a:r>
              <a:rPr kumimoji="0" lang="ru-RU" sz="2800" b="1" i="1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исполнителя и потребителя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а также собственной деятельности исполнителя по удовлетворению потребностей потребителя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(МС ИСО 9004-2; ГОСТ 50646).</a:t>
            </a:r>
          </a:p>
        </p:txBody>
      </p:sp>
      <p:pic>
        <p:nvPicPr>
          <p:cNvPr id="26626" name="Picture 2" descr="http://www.tari-spb.ru/content/images/IMG_717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3000372"/>
            <a:ext cx="4656065" cy="3571900"/>
          </a:xfrm>
          <a:prstGeom prst="rect">
            <a:avLst/>
          </a:prstGeom>
          <a:noFill/>
        </p:spPr>
      </p:pic>
      <p:pic>
        <p:nvPicPr>
          <p:cNvPr id="26628" name="Picture 4" descr="http://content.medsovet.info/files/1337280581_23_fot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97840"/>
            <a:ext cx="2890834" cy="406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tdata.ru/u7/photo0878/20363987874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59904"/>
            <a:ext cx="4248472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6-tub-ru.yandex.net/i?id=434016063-2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85728"/>
            <a:ext cx="3708108" cy="2428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285728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В приказе Минздрава РФ от 10 апреля 2001 г. N 113</a:t>
            </a: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ourier New" pitchFamily="49" charset="0"/>
              </a:rPr>
              <a:t>О введении в действие отраслевого классификатора «Простые медицинские услуги</a:t>
            </a:r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ourier New" pitchFamily="49" charset="0"/>
              </a:rPr>
              <a:t>»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медицинские услуги определяются следующим образом: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533" y="3144350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ln>
                  <a:solidFill>
                    <a:srgbClr val="00B0F0"/>
                  </a:solidFill>
                </a:ln>
                <a:solidFill>
                  <a:srgbClr val="009900"/>
                </a:solidFill>
                <a:ea typeface="Times New Roman" pitchFamily="18" charset="0"/>
                <a:cs typeface="Courier New" pitchFamily="49" charset="0"/>
              </a:rPr>
              <a:t>Медицинская услуга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- мероприятия или комплекс мероприятий, направленных на профилактику заболеваний, их диагностику и лечение, имеющих самостоятельное законченное значение и определенную стоимость.</a:t>
            </a:r>
            <a:endParaRPr lang="ru-RU" sz="20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6" name="Picture 2" descr="http://www.impuls-f.ru/assets/files/2014/05/84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0" y="4529344"/>
            <a:ext cx="3024336" cy="20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inforico.com.ua/a/stomatologicheskie-uslugi--2389-1381855514400306-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330118"/>
            <a:ext cx="2487355" cy="24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Стоматологические услуги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/>
              <a:t>являются разновидностью профессиональных медицинских услуг, ориентированных на особое благо - здоровье человека.</a:t>
            </a:r>
          </a:p>
          <a:p>
            <a:r>
              <a:rPr lang="ru-RU" sz="2000" b="1" dirty="0" smtClean="0"/>
              <a:t> Следовательно, стоматологическая услуга есть необходимое и достаточное профессиональное действие, осуществляемое по отношению к пациенту с 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rgbClr val="00B0F0"/>
                  </a:solidFill>
                </a:ln>
                <a:solidFill>
                  <a:srgbClr val="FF9900"/>
                </a:solidFill>
              </a:rPr>
              <a:t>   профилактической,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90099"/>
                </a:solidFill>
              </a:rPr>
              <a:t>   диагностической,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990099"/>
                </a:solidFill>
              </a:rPr>
              <a:t>   лечебной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9900"/>
                </a:solidFill>
              </a:rPr>
              <a:t>   и (или) реабилитационной целью.</a:t>
            </a:r>
            <a:endParaRPr lang="ru-RU" sz="24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3" name="Picture 2" descr="http://www.medialine-pressa.ru/covers/large/media/images/covers/sb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530" y="1988840"/>
            <a:ext cx="2445803" cy="3429000"/>
          </a:xfrm>
          <a:prstGeom prst="rect">
            <a:avLst/>
          </a:prstGeom>
          <a:noFill/>
        </p:spPr>
      </p:pic>
      <p:pic>
        <p:nvPicPr>
          <p:cNvPr id="23554" name="Picture 2" descr="http://ru.implaysystem.com/static/uploads/a2c078622b_shutterstock_86555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10531"/>
            <a:ext cx="3514080" cy="2428868"/>
          </a:xfrm>
          <a:prstGeom prst="rect">
            <a:avLst/>
          </a:prstGeom>
          <a:noFill/>
        </p:spPr>
      </p:pic>
      <p:pic>
        <p:nvPicPr>
          <p:cNvPr id="2050" name="Picture 2" descr="http://marketing.rbc.ru/marketing_pics/uniora/729/80/102/eee16b2e722b29cc1dfe03a6451ce8f8_25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31" y="5377313"/>
            <a:ext cx="18002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кондиціонери.com.ua/images/%D1%81%D1%82%D0%BE%D0%BC%D0%B0%D1%82%D0%BE%D0%BB%D0%BE%D0%B3%D0%B8%D1%8F_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472707" cy="4630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Под стоматологической услугой понимается -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99"/>
                </a:solidFill>
                <a:effectLst/>
                <a:ea typeface="Times New Roman" pitchFamily="18" charset="0"/>
                <a:cs typeface="Courier New" pitchFamily="49" charset="0"/>
              </a:rPr>
              <a:t>мероприятие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(или комплекс мероприятий), имеющее самостоятельное законченное значение и </a:t>
            </a:r>
            <a:r>
              <a:rPr kumimoji="0" lang="ru-RU" sz="2400" b="1" i="1" u="sng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6600FF"/>
                </a:solidFill>
                <a:effectLst/>
                <a:ea typeface="Times New Roman" pitchFamily="18" charset="0"/>
                <a:cs typeface="Courier New" pitchFamily="49" charset="0"/>
              </a:rPr>
              <a:t>определенную стоимость.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620" y="4149080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Этими универсальными отличительными признаками считаются:</a:t>
            </a:r>
            <a:endParaRPr lang="ru-RU" b="1" dirty="0" smtClean="0">
              <a:cs typeface="Arial" pitchFamily="34" charset="0"/>
            </a:endParaRP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rgbClr val="FF99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ru-RU" b="1" dirty="0">
                <a:ln>
                  <a:solidFill>
                    <a:schemeClr val="tx2"/>
                  </a:solidFill>
                </a:ln>
                <a:solidFill>
                  <a:srgbClr val="FF9900"/>
                </a:solidFill>
                <a:ea typeface="Times New Roman" pitchFamily="18" charset="0"/>
                <a:cs typeface="Courier New" pitchFamily="49" charset="0"/>
              </a:rPr>
              <a:t>Неосязаемость;</a:t>
            </a:r>
            <a:endParaRPr lang="ru-RU" b="1" dirty="0">
              <a:ln>
                <a:solidFill>
                  <a:schemeClr val="tx2"/>
                </a:solidFill>
              </a:ln>
              <a:solidFill>
                <a:srgbClr val="FF9900"/>
              </a:solidFill>
              <a:cs typeface="Arial" pitchFamily="34" charset="0"/>
            </a:endParaRP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9900"/>
                </a:solidFill>
                <a:ea typeface="Times New Roman" pitchFamily="18" charset="0"/>
                <a:cs typeface="Courier New" pitchFamily="49" charset="0"/>
              </a:rPr>
              <a:t> Неотделимость от источника услуги;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9900"/>
              </a:solidFill>
              <a:cs typeface="Arial" pitchFamily="34" charset="0"/>
            </a:endParaRP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6600FF"/>
                </a:solidFill>
                <a:ea typeface="Times New Roman" pitchFamily="18" charset="0"/>
                <a:cs typeface="Courier New" pitchFamily="49" charset="0"/>
              </a:rPr>
              <a:t> Непостоянство качества;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6600FF"/>
              </a:solidFill>
              <a:cs typeface="Arial" pitchFamily="34" charset="0"/>
            </a:endParaRP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99"/>
                </a:solidFill>
                <a:ea typeface="Times New Roman" pitchFamily="18" charset="0"/>
                <a:cs typeface="Courier New" pitchFamily="49" charset="0"/>
              </a:rPr>
              <a:t> Не сохраняемость.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90099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3" y="2348571"/>
            <a:ext cx="5212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>
                  <a:solidFill>
                    <a:srgbClr val="FF9900"/>
                  </a:solidFill>
                </a:ln>
                <a:solidFill>
                  <a:srgbClr val="C00000"/>
                </a:solidFill>
                <a:ea typeface="Times New Roman" pitchFamily="18" charset="0"/>
                <a:cs typeface="Courier New" pitchFamily="49" charset="0"/>
              </a:rPr>
              <a:t>Стоматологические услуги имеют четыре основных признака, отличающих любую услугу от товара.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78631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90099"/>
                </a:solidFill>
                <a:ea typeface="Times New Roman" pitchFamily="18" charset="0"/>
                <a:cs typeface="Courier New" pitchFamily="49" charset="0"/>
              </a:rPr>
              <a:t>Неосязаемость. </a:t>
            </a:r>
          </a:p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Пациент, пришедший на прием к стоматологу, не может заранее знать результат посещения, он вынужден просто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99"/>
                </a:solidFill>
                <a:effectLst/>
                <a:ea typeface="Times New Roman" pitchFamily="18" charset="0"/>
                <a:cs typeface="Courier New" pitchFamily="49" charset="0"/>
              </a:rPr>
              <a:t>верить стоматологу на слово. </a:t>
            </a:r>
          </a:p>
        </p:txBody>
      </p:sp>
      <p:pic>
        <p:nvPicPr>
          <p:cNvPr id="20483" name="Picture 3" descr="http://www.trk-istoki.ru/upload/resize_cache/iblock/3c9/640_490_1/3c9f8fc2f2acec842f995fac768fc7cf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374620" cy="3286148"/>
          </a:xfrm>
          <a:prstGeom prst="rect">
            <a:avLst/>
          </a:prstGeom>
          <a:noFill/>
        </p:spPr>
      </p:pic>
      <p:pic>
        <p:nvPicPr>
          <p:cNvPr id="21506" name="Picture 2" descr="http://img0.liveinternet.ru/images/attach/c/2/72/652/72652333_62042C68520F49C0A57F77DF7B7BD39D_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3429024" cy="3680487"/>
          </a:xfrm>
          <a:prstGeom prst="rect">
            <a:avLst/>
          </a:prstGeom>
          <a:noFill/>
        </p:spPr>
      </p:pic>
      <p:pic>
        <p:nvPicPr>
          <p:cNvPr id="21508" name="Picture 4" descr="http://vrnkupon.ru/published/publicdata/USER335KUPON/attachments/SC/products_pictures/2-stomatologiya-lechenie-i-protezirovanieu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876"/>
            <a:ext cx="4000483" cy="27381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8D1BFF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3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</TotalTime>
  <Words>1642</Words>
  <Application>Microsoft Office PowerPoint</Application>
  <PresentationFormat>Экран (4:3)</PresentationFormat>
  <Paragraphs>183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Формирование рынка стоматологических услуг.  Управление инновационно-инвестиционной деятельностью стоматологической организации (подразделения).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рынка стоматологических услуг. Управление инновационно-инвестиционной деятельностью Стоматологической организации (подразделения). Понятие и компоненты стоматологических услуг</dc:title>
  <dc:creator>Пользователь</dc:creator>
  <cp:lastModifiedBy>user</cp:lastModifiedBy>
  <cp:revision>187</cp:revision>
  <dcterms:created xsi:type="dcterms:W3CDTF">2013-01-13T01:56:35Z</dcterms:created>
  <dcterms:modified xsi:type="dcterms:W3CDTF">2017-05-15T04:26:09Z</dcterms:modified>
</cp:coreProperties>
</file>