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3" r:id="rId3"/>
    <p:sldId id="284" r:id="rId4"/>
    <p:sldId id="285" r:id="rId5"/>
    <p:sldId id="288" r:id="rId6"/>
    <p:sldId id="258" r:id="rId7"/>
    <p:sldId id="289" r:id="rId8"/>
    <p:sldId id="293" r:id="rId9"/>
    <p:sldId id="296" r:id="rId10"/>
    <p:sldId id="264" r:id="rId11"/>
    <p:sldId id="271" r:id="rId12"/>
    <p:sldId id="267" r:id="rId13"/>
    <p:sldId id="272" r:id="rId14"/>
    <p:sldId id="265" r:id="rId15"/>
    <p:sldId id="276" r:id="rId16"/>
    <p:sldId id="278" r:id="rId17"/>
    <p:sldId id="266" r:id="rId18"/>
    <p:sldId id="273" r:id="rId19"/>
    <p:sldId id="268" r:id="rId20"/>
    <p:sldId id="279" r:id="rId21"/>
    <p:sldId id="269" r:id="rId22"/>
    <p:sldId id="274" r:id="rId23"/>
    <p:sldId id="302" r:id="rId24"/>
    <p:sldId id="292" r:id="rId25"/>
    <p:sldId id="270" r:id="rId26"/>
    <p:sldId id="262" r:id="rId27"/>
    <p:sldId id="299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9C47-D26F-43CD-8192-7F647A019B7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B1E9-F8A6-4DF4-8D18-249E48A1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07176"/>
          </a:xfrm>
        </p:spPr>
        <p:txBody>
          <a:bodyPr/>
          <a:lstStyle/>
          <a:p>
            <a:r>
              <a:rPr lang="ru-RU" b="1" dirty="0" smtClean="0"/>
              <a:t>Физиология сенсорных систем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1816" y="1894113"/>
            <a:ext cx="4402184" cy="4336869"/>
          </a:xfrm>
        </p:spPr>
        <p:txBody>
          <a:bodyPr>
            <a:normAutofit fontScale="40000" lnSpcReduction="20000"/>
          </a:bodyPr>
          <a:lstStyle/>
          <a:p>
            <a:r>
              <a:rPr lang="ru-RU" sz="63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Учение И.П. Павлова об анализаторах</a:t>
            </a:r>
          </a:p>
          <a:p>
            <a:r>
              <a:rPr lang="ru-RU" sz="63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Понятие о сенсорной системе</a:t>
            </a:r>
          </a:p>
          <a:p>
            <a:r>
              <a:rPr lang="ru-RU" sz="63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3.Рецепторы, их классификация </a:t>
            </a:r>
          </a:p>
          <a:p>
            <a:r>
              <a:rPr lang="ru-RU" sz="63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Механизм возникновения возбуждения в рецепторах. </a:t>
            </a:r>
          </a:p>
          <a:p>
            <a:r>
              <a:rPr lang="ru-RU" sz="63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5.Функциональные свойства и особенности рецепторов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384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43" y="108858"/>
            <a:ext cx="8915400" cy="601730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2800" dirty="0"/>
              <a:t> </a:t>
            </a:r>
            <a:r>
              <a:rPr lang="ru-RU" sz="14400" dirty="0"/>
              <a:t>Анализатор, по И.П. Павлову, состоит из трех тесно </a:t>
            </a:r>
            <a:r>
              <a:rPr lang="ru-RU" sz="14400" dirty="0" smtClean="0"/>
              <a:t>связанных </a:t>
            </a:r>
            <a:r>
              <a:rPr lang="ru-RU" sz="14400" dirty="0"/>
              <a:t>между собой отделов: периферического (1), </a:t>
            </a:r>
            <a:r>
              <a:rPr lang="ru-RU" sz="14400" dirty="0" smtClean="0"/>
              <a:t>проводникового(2</a:t>
            </a:r>
            <a:r>
              <a:rPr lang="ru-RU" sz="14400" dirty="0"/>
              <a:t>) и центрального (3).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400" dirty="0" smtClean="0"/>
              <a:t>1. Рецепторы </a:t>
            </a:r>
            <a:r>
              <a:rPr lang="ru-RU" sz="14400" dirty="0"/>
              <a:t>являются периферическим звеном </a:t>
            </a:r>
            <a:r>
              <a:rPr lang="ru-RU" sz="14400" dirty="0" smtClean="0"/>
              <a:t>анализатора</a:t>
            </a:r>
            <a:r>
              <a:rPr lang="ru-RU" sz="14400" dirty="0"/>
              <a:t>. Они представлены нервными </a:t>
            </a:r>
            <a:r>
              <a:rPr lang="ru-RU" sz="14400" dirty="0" smtClean="0"/>
              <a:t>клетками</a:t>
            </a:r>
            <a:r>
              <a:rPr lang="ru-RU" sz="14400" dirty="0"/>
              <a:t>, реагирующими на определенные </a:t>
            </a:r>
            <a:r>
              <a:rPr lang="ru-RU" sz="14400" dirty="0" smtClean="0"/>
              <a:t>изменения </a:t>
            </a:r>
            <a:r>
              <a:rPr lang="ru-RU" sz="14400" dirty="0"/>
              <a:t>в окружающей </a:t>
            </a:r>
            <a:r>
              <a:rPr lang="ru-RU" sz="14400" dirty="0" smtClean="0"/>
              <a:t>среде. Рецепторы </a:t>
            </a:r>
            <a:r>
              <a:rPr lang="ru-RU" sz="14400" dirty="0"/>
              <a:t>различны по строению, местоположению и функциям. </a:t>
            </a:r>
          </a:p>
          <a:p>
            <a:endParaRPr lang="ru-RU" sz="14400" dirty="0"/>
          </a:p>
        </p:txBody>
      </p:sp>
    </p:spTree>
    <p:extLst>
      <p:ext uri="{BB962C8B-B14F-4D97-AF65-F5344CB8AC3E}">
        <p14:creationId xmlns:p14="http://schemas.microsoft.com/office/powerpoint/2010/main" val="20350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9046029" cy="61261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400" dirty="0"/>
              <a:t>2. Центростремительные нейроны, </a:t>
            </a:r>
            <a:r>
              <a:rPr lang="ru-RU" sz="14400" dirty="0" smtClean="0"/>
              <a:t>проводя-</a:t>
            </a:r>
            <a:r>
              <a:rPr lang="ru-RU" sz="14400" dirty="0" err="1" smtClean="0"/>
              <a:t>щие</a:t>
            </a:r>
            <a:r>
              <a:rPr lang="ru-RU" sz="14400" dirty="0" smtClean="0"/>
              <a:t> </a:t>
            </a:r>
            <a:r>
              <a:rPr lang="ru-RU" sz="14400" dirty="0"/>
              <a:t>пути от рецептора до коры больших полушарий, составляют </a:t>
            </a:r>
            <a:r>
              <a:rPr lang="ru-RU" sz="14400" dirty="0" smtClean="0"/>
              <a:t>проводниковый </a:t>
            </a:r>
            <a:r>
              <a:rPr lang="ru-RU" sz="14400" dirty="0"/>
              <a:t>отдел анализатора.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400" dirty="0"/>
              <a:t>3. Участки коры больших полушарий </a:t>
            </a:r>
            <a:r>
              <a:rPr lang="ru-RU" sz="14400" dirty="0" smtClean="0"/>
              <a:t>голов-</a:t>
            </a:r>
            <a:r>
              <a:rPr lang="ru-RU" sz="14400" dirty="0" err="1" smtClean="0"/>
              <a:t>ного</a:t>
            </a:r>
            <a:r>
              <a:rPr lang="ru-RU" sz="14400" dirty="0" smtClean="0"/>
              <a:t> </a:t>
            </a:r>
            <a:r>
              <a:rPr lang="ru-RU" sz="14400" dirty="0"/>
              <a:t>мозга, воспринимающие информацию от соответствующих </a:t>
            </a:r>
            <a:r>
              <a:rPr lang="ru-RU" sz="14400" dirty="0" smtClean="0"/>
              <a:t>рецепторных </a:t>
            </a:r>
            <a:r>
              <a:rPr lang="ru-RU" sz="14400" dirty="0" err="1" smtClean="0"/>
              <a:t>образова-ний</a:t>
            </a:r>
            <a:r>
              <a:rPr lang="ru-RU" sz="14400" dirty="0"/>
              <a:t>, составляют центральную часть, или </a:t>
            </a:r>
            <a:r>
              <a:rPr lang="ru-RU" sz="14400" dirty="0" err="1" smtClean="0"/>
              <a:t>кор-ковый</a:t>
            </a:r>
            <a:r>
              <a:rPr lang="ru-RU" sz="14400" dirty="0" smtClean="0"/>
              <a:t> </a:t>
            </a:r>
            <a:r>
              <a:rPr lang="ru-RU" sz="14400" dirty="0"/>
              <a:t>отдел анализатора. Все части </a:t>
            </a:r>
            <a:r>
              <a:rPr lang="ru-RU" sz="14400" dirty="0" smtClean="0"/>
              <a:t>анализа-тора </a:t>
            </a:r>
            <a:r>
              <a:rPr lang="ru-RU" sz="14400" dirty="0"/>
              <a:t>действуют как единое </a:t>
            </a:r>
            <a:r>
              <a:rPr lang="ru-RU" sz="14400" dirty="0" smtClean="0"/>
              <a:t>целое. </a:t>
            </a:r>
            <a:r>
              <a:rPr lang="ru-RU" sz="14400" dirty="0" err="1" smtClean="0"/>
              <a:t>Наруше</a:t>
            </a:r>
            <a:r>
              <a:rPr lang="ru-RU" sz="14400" dirty="0" smtClean="0"/>
              <a:t>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400" dirty="0" err="1" smtClean="0"/>
              <a:t>ние</a:t>
            </a:r>
            <a:r>
              <a:rPr lang="ru-RU" sz="14400" dirty="0" smtClean="0"/>
              <a:t> </a:t>
            </a:r>
            <a:r>
              <a:rPr lang="ru-RU" sz="14400" dirty="0"/>
              <a:t>деятельности одной из частей </a:t>
            </a:r>
            <a:r>
              <a:rPr lang="ru-RU" sz="14400" dirty="0" smtClean="0"/>
              <a:t>вызывает </a:t>
            </a:r>
            <a:r>
              <a:rPr lang="ru-RU" sz="14400" dirty="0"/>
              <a:t>нарушение функций всего анализатора.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6642490"/>
            <a:ext cx="4572000" cy="14235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/>
              <a:t>2. Центростремительные нейроны, проводящие пути от рецептора до коры больших полушарий, составляют провод-</a:t>
            </a:r>
            <a:r>
              <a:rPr lang="ru-RU" sz="3200" dirty="0" err="1"/>
              <a:t>никовый</a:t>
            </a:r>
            <a:r>
              <a:rPr lang="ru-RU" sz="3200" dirty="0"/>
              <a:t> отдел анализатора. </a:t>
            </a:r>
          </a:p>
          <a:p>
            <a:pPr>
              <a:lnSpc>
                <a:spcPct val="120000"/>
              </a:lnSpc>
            </a:pPr>
            <a:r>
              <a:rPr lang="ru-RU" sz="3200" dirty="0"/>
              <a:t>3. Участки коры больших полушарий головного мозга, воспринимающие информацию от соответствующих рецептор-</a:t>
            </a:r>
            <a:r>
              <a:rPr lang="ru-RU" sz="3200" dirty="0" err="1"/>
              <a:t>ных</a:t>
            </a:r>
            <a:r>
              <a:rPr lang="ru-RU" sz="3200" dirty="0"/>
              <a:t> образований, составляют центральную часть, или </a:t>
            </a:r>
            <a:r>
              <a:rPr lang="ru-RU" sz="3200" dirty="0" err="1"/>
              <a:t>корко</a:t>
            </a:r>
            <a:r>
              <a:rPr lang="ru-RU" sz="3200" dirty="0"/>
              <a:t>-вый отдел анализатора. Все части анализатора действуют как единое целое. Нарушение деятельности одной из частей вы-</a:t>
            </a:r>
            <a:r>
              <a:rPr lang="ru-RU" sz="3200" dirty="0" err="1"/>
              <a:t>зывает</a:t>
            </a:r>
            <a:r>
              <a:rPr lang="ru-RU" sz="3200" dirty="0"/>
              <a:t> нарушение функций всего анализатора. </a:t>
            </a:r>
          </a:p>
        </p:txBody>
      </p:sp>
    </p:spTree>
    <p:extLst>
      <p:ext uri="{BB962C8B-B14F-4D97-AF65-F5344CB8AC3E}">
        <p14:creationId xmlns:p14="http://schemas.microsoft.com/office/powerpoint/2010/main" val="42617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43" y="108858"/>
            <a:ext cx="8915400" cy="6017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/>
              <a:t>Классификация </a:t>
            </a:r>
            <a:r>
              <a:rPr lang="ru-RU" sz="3600" b="1" u="sng" dirty="0" smtClean="0"/>
              <a:t>анализаторов</a:t>
            </a:r>
          </a:p>
          <a:p>
            <a:pPr marL="0" indent="0" algn="ctr">
              <a:buNone/>
            </a:pPr>
            <a:endParaRPr lang="ru-RU" sz="3600" dirty="0"/>
          </a:p>
          <a:p>
            <a:pPr marL="0" lvl="0" indent="0">
              <a:buNone/>
            </a:pPr>
            <a:r>
              <a:rPr lang="ru-RU" sz="3600" b="1" dirty="0"/>
              <a:t>Внешние анализаторы</a:t>
            </a:r>
            <a:r>
              <a:rPr lang="ru-RU" sz="3600" dirty="0"/>
              <a:t>,  которые </a:t>
            </a:r>
            <a:r>
              <a:rPr lang="ru-RU" sz="3600" dirty="0" err="1" smtClean="0"/>
              <a:t>воспри-нимают</a:t>
            </a:r>
            <a:r>
              <a:rPr lang="ru-RU" sz="3600" dirty="0" smtClean="0"/>
              <a:t> </a:t>
            </a:r>
            <a:r>
              <a:rPr lang="ru-RU" sz="3600" dirty="0"/>
              <a:t>и анализируют изменения внешней среды (зрительный, слуховой, </a:t>
            </a:r>
            <a:r>
              <a:rPr lang="ru-RU" sz="3600" dirty="0" err="1" smtClean="0"/>
              <a:t>обонятель-ный</a:t>
            </a:r>
            <a:r>
              <a:rPr lang="ru-RU" sz="3600" dirty="0"/>
              <a:t>, вкусовой,  тактильный,  </a:t>
            </a:r>
            <a:r>
              <a:rPr lang="ru-RU" sz="3600" dirty="0" smtClean="0"/>
              <a:t>температур-</a:t>
            </a:r>
            <a:r>
              <a:rPr lang="ru-RU" sz="3600" dirty="0" err="1" smtClean="0"/>
              <a:t>ный</a:t>
            </a:r>
            <a:r>
              <a:rPr lang="ru-RU" sz="3600" dirty="0" smtClean="0"/>
              <a:t> </a:t>
            </a:r>
            <a:r>
              <a:rPr lang="ru-RU" sz="3600" dirty="0"/>
              <a:t>).</a:t>
            </a:r>
          </a:p>
          <a:p>
            <a:pPr marL="0" lvl="0" indent="0">
              <a:buNone/>
            </a:pPr>
            <a:r>
              <a:rPr lang="ru-RU" sz="3600" b="1" dirty="0"/>
              <a:t>Внутренние (висцеральные),</a:t>
            </a:r>
            <a:r>
              <a:rPr lang="ru-RU" sz="3600" dirty="0"/>
              <a:t>  которые </a:t>
            </a:r>
            <a:r>
              <a:rPr lang="ru-RU" sz="3600" dirty="0" err="1" smtClean="0"/>
              <a:t>вос</a:t>
            </a:r>
            <a:r>
              <a:rPr lang="ru-RU" sz="3600" dirty="0" smtClean="0"/>
              <a:t>-принимают </a:t>
            </a:r>
            <a:r>
              <a:rPr lang="ru-RU" sz="3600" dirty="0"/>
              <a:t>и анализируют изменения </a:t>
            </a:r>
            <a:r>
              <a:rPr lang="ru-RU" sz="3600" dirty="0" err="1" smtClean="0"/>
              <a:t>внут-ренней</a:t>
            </a:r>
            <a:r>
              <a:rPr lang="ru-RU" sz="3600" dirty="0" smtClean="0"/>
              <a:t> </a:t>
            </a:r>
            <a:r>
              <a:rPr lang="ru-RU" sz="3600" dirty="0"/>
              <a:t>среды организма.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90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b="1" dirty="0"/>
              <a:t>Анализаторы положения тела, </a:t>
            </a:r>
            <a:r>
              <a:rPr lang="ru-RU" sz="3600" dirty="0"/>
              <a:t>которые воспринимают и анализируют </a:t>
            </a:r>
            <a:r>
              <a:rPr lang="ru-RU" sz="3600" dirty="0" smtClean="0"/>
              <a:t> </a:t>
            </a:r>
            <a:r>
              <a:rPr lang="ru-RU" sz="3600" dirty="0"/>
              <a:t>изменение положения тела в пространстве, а также частей тела относительно друг друга (</a:t>
            </a:r>
            <a:r>
              <a:rPr lang="ru-RU" sz="3600" dirty="0" smtClean="0"/>
              <a:t>вести-</a:t>
            </a:r>
            <a:r>
              <a:rPr lang="ru-RU" sz="3600" dirty="0" err="1" smtClean="0"/>
              <a:t>булярный</a:t>
            </a:r>
            <a:r>
              <a:rPr lang="ru-RU" sz="3600" dirty="0" smtClean="0"/>
              <a:t> </a:t>
            </a:r>
            <a:r>
              <a:rPr lang="ru-RU" sz="3600" dirty="0"/>
              <a:t>и двигательный (</a:t>
            </a:r>
            <a:r>
              <a:rPr lang="ru-RU" sz="3600" dirty="0" err="1" smtClean="0"/>
              <a:t>кинестетичес</a:t>
            </a:r>
            <a:r>
              <a:rPr lang="ru-RU" sz="3600" dirty="0" smtClean="0"/>
              <a:t>-кий</a:t>
            </a:r>
            <a:r>
              <a:rPr lang="ru-RU" sz="3600" dirty="0"/>
              <a:t>)). </a:t>
            </a:r>
          </a:p>
          <a:p>
            <a:pPr marL="0" lvl="0" indent="0">
              <a:buNone/>
            </a:pPr>
            <a:r>
              <a:rPr lang="ru-RU" sz="3600" b="1" dirty="0"/>
              <a:t>Болевой анализатор. </a:t>
            </a:r>
            <a:r>
              <a:rPr lang="ru-RU" sz="3600" dirty="0"/>
              <a:t>У этого анализатора особая функциональная роль: </a:t>
            </a:r>
            <a:r>
              <a:rPr lang="ru-RU" sz="3600" dirty="0" err="1" smtClean="0"/>
              <a:t>информиро-вание</a:t>
            </a:r>
            <a:r>
              <a:rPr lang="ru-RU" sz="3600" dirty="0" smtClean="0"/>
              <a:t> </a:t>
            </a:r>
            <a:r>
              <a:rPr lang="ru-RU" sz="3600" dirty="0"/>
              <a:t>организма о повреждающих </a:t>
            </a:r>
            <a:endParaRPr lang="ru-RU" sz="3600" dirty="0" smtClean="0"/>
          </a:p>
          <a:p>
            <a:pPr marL="0" lvl="0" indent="0">
              <a:buNone/>
            </a:pPr>
            <a:r>
              <a:rPr lang="ru-RU" sz="3600" dirty="0" smtClean="0"/>
              <a:t>действиях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858"/>
            <a:ext cx="9035143" cy="66729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/>
              <a:t>Классификация рецепторов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Эффекторные</a:t>
            </a:r>
            <a:r>
              <a:rPr lang="ru-RU" dirty="0" smtClean="0"/>
              <a:t> </a:t>
            </a:r>
            <a:r>
              <a:rPr lang="ru-RU" dirty="0"/>
              <a:t>рецепторы (ЦИТОРЕЦЕПТОРЫ). Это белковые структуры клеточных мембран, а также цитоплазмы и ядра, способные связывать активные химические соединения (гормоны, </a:t>
            </a:r>
            <a:r>
              <a:rPr lang="ru-RU" dirty="0" err="1" smtClean="0"/>
              <a:t>ме-диаторы</a:t>
            </a:r>
            <a:r>
              <a:rPr lang="ru-RU" dirty="0"/>
              <a:t>, лекарственные препараты) и запускать ответные реакции клетки на эти соединения. </a:t>
            </a:r>
          </a:p>
          <a:p>
            <a:pPr marL="0" lvl="0" indent="0">
              <a:buNone/>
            </a:pPr>
            <a:r>
              <a:rPr lang="ru-RU" dirty="0" smtClean="0"/>
              <a:t>• Сенсорные </a:t>
            </a:r>
            <a:r>
              <a:rPr lang="ru-RU" dirty="0"/>
              <a:t>рецепторы  - специфические клетки, настроенные на восприятие различных </a:t>
            </a:r>
            <a:r>
              <a:rPr lang="ru-RU" dirty="0" smtClean="0"/>
              <a:t>раздражи-</a:t>
            </a:r>
            <a:r>
              <a:rPr lang="ru-RU" dirty="0" err="1" smtClean="0"/>
              <a:t>телей</a:t>
            </a:r>
            <a:r>
              <a:rPr lang="ru-RU" dirty="0" smtClean="0"/>
              <a:t> </a:t>
            </a:r>
            <a:r>
              <a:rPr lang="ru-RU" dirty="0"/>
              <a:t>внешней и внутренней среды организма и обладающие высокой чувствительностью к адекватному раздражителю. 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22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7899400" cy="1112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600" b="1" i="1" u="sng" dirty="0" smtClean="0"/>
              <a:t>Эффекторные рецепторы </a:t>
            </a:r>
            <a:r>
              <a:rPr lang="ru-RU" sz="3600" b="1" dirty="0" smtClean="0"/>
              <a:t>(циторецепторы) </a:t>
            </a:r>
            <a:endParaRPr lang="ru-RU" sz="36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595" y="771179"/>
            <a:ext cx="3099411" cy="24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946" y="3437263"/>
            <a:ext cx="3635566" cy="317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07" y="1531345"/>
            <a:ext cx="3999123" cy="44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9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514" y="1299990"/>
            <a:ext cx="5530468" cy="221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Сенсорные рецепторы</a:t>
            </a:r>
            <a:endParaRPr lang="ru-RU" b="1" i="1" u="sng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923" y="3690652"/>
            <a:ext cx="6389783" cy="286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4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87086"/>
            <a:ext cx="8958943" cy="60390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/>
              <a:t>Классификация сенсорных рецепторов    </a:t>
            </a:r>
            <a:endParaRPr lang="ru-RU" dirty="0"/>
          </a:p>
          <a:p>
            <a:pPr marL="0" lvl="0" indent="0" algn="ctr">
              <a:buNone/>
            </a:pPr>
            <a:r>
              <a:rPr lang="ru-RU" i="1" u="sng" dirty="0"/>
              <a:t>В зависимости от вида воспринимаемого раздражителя</a:t>
            </a:r>
            <a:r>
              <a:rPr lang="ru-RU" i="1" dirty="0"/>
              <a:t>:</a:t>
            </a:r>
            <a:endParaRPr lang="ru-RU" dirty="0"/>
          </a:p>
          <a:p>
            <a:pPr marL="0" lvl="0" indent="0">
              <a:buNone/>
            </a:pPr>
            <a:r>
              <a:rPr lang="ru-RU" b="1" dirty="0" smtClean="0"/>
              <a:t>• </a:t>
            </a:r>
            <a:r>
              <a:rPr lang="ru-RU" b="1" dirty="0" err="1" smtClean="0"/>
              <a:t>Механорецепторы</a:t>
            </a:r>
            <a:r>
              <a:rPr lang="ru-RU" b="1" dirty="0"/>
              <a:t>.</a:t>
            </a:r>
            <a:r>
              <a:rPr lang="ru-RU" dirty="0"/>
              <a:t> Возбуждаются при их </a:t>
            </a:r>
            <a:r>
              <a:rPr lang="ru-RU" dirty="0" smtClean="0"/>
              <a:t>меха-</a:t>
            </a:r>
            <a:r>
              <a:rPr lang="ru-RU" dirty="0" err="1" smtClean="0"/>
              <a:t>нической</a:t>
            </a:r>
            <a:r>
              <a:rPr lang="ru-RU" dirty="0" smtClean="0"/>
              <a:t> </a:t>
            </a:r>
            <a:r>
              <a:rPr lang="ru-RU" dirty="0"/>
              <a:t>деформации. Расположены в коже, </a:t>
            </a:r>
            <a:r>
              <a:rPr lang="ru-RU" dirty="0" smtClean="0"/>
              <a:t>со-судах</a:t>
            </a:r>
            <a:r>
              <a:rPr lang="ru-RU" dirty="0"/>
              <a:t>, внутренних органах, </a:t>
            </a:r>
            <a:r>
              <a:rPr lang="ru-RU" dirty="0" smtClean="0"/>
              <a:t>опорно-двигательном аппарате</a:t>
            </a:r>
            <a:r>
              <a:rPr lang="ru-RU" dirty="0"/>
              <a:t>, слуховой и вестибулярной </a:t>
            </a:r>
            <a:r>
              <a:rPr lang="ru-RU" dirty="0" smtClean="0"/>
              <a:t>системах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b="1" dirty="0" smtClean="0"/>
              <a:t>• Хеморецепторы</a:t>
            </a:r>
            <a:r>
              <a:rPr lang="ru-RU" b="1" dirty="0"/>
              <a:t>. </a:t>
            </a:r>
            <a:r>
              <a:rPr lang="ru-RU" dirty="0"/>
              <a:t>Воспринимают химические </a:t>
            </a:r>
            <a:r>
              <a:rPr lang="ru-RU" dirty="0" smtClean="0"/>
              <a:t>из-</a:t>
            </a:r>
            <a:r>
              <a:rPr lang="ru-RU" dirty="0" err="1" smtClean="0"/>
              <a:t>менения</a:t>
            </a:r>
            <a:r>
              <a:rPr lang="ru-RU" dirty="0" smtClean="0"/>
              <a:t> </a:t>
            </a:r>
            <a:r>
              <a:rPr lang="ru-RU" dirty="0"/>
              <a:t>внешней и внутренней среды </a:t>
            </a:r>
            <a:r>
              <a:rPr lang="ru-RU" dirty="0" err="1" smtClean="0"/>
              <a:t>организ-ма</a:t>
            </a:r>
            <a:r>
              <a:rPr lang="ru-RU" dirty="0"/>
              <a:t>. Это вкусовые и обонятельные рецепторы</a:t>
            </a:r>
            <a:r>
              <a:rPr lang="ru-RU" dirty="0" smtClean="0"/>
              <a:t>. </a:t>
            </a:r>
            <a:r>
              <a:rPr lang="ru-RU" dirty="0"/>
              <a:t>А также </a:t>
            </a:r>
            <a:r>
              <a:rPr lang="ru-RU" dirty="0" smtClean="0"/>
              <a:t>рецепторы</a:t>
            </a:r>
            <a:r>
              <a:rPr lang="ru-RU" dirty="0"/>
              <a:t>,</a:t>
            </a:r>
            <a:r>
              <a:rPr lang="ru-RU" dirty="0" smtClean="0"/>
              <a:t>  </a:t>
            </a:r>
            <a:r>
              <a:rPr lang="ru-RU" dirty="0"/>
              <a:t>реагирующие на изменение  состава крови, лимфы, цереброспинальной жидкости. </a:t>
            </a:r>
          </a:p>
        </p:txBody>
      </p:sp>
    </p:spTree>
    <p:extLst>
      <p:ext uri="{BB962C8B-B14F-4D97-AF65-F5344CB8AC3E}">
        <p14:creationId xmlns:p14="http://schemas.microsoft.com/office/powerpoint/2010/main" val="42361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0"/>
            <a:ext cx="8850086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2000" dirty="0" smtClean="0"/>
              <a:t>Они есть в слизистой оболочке языка и носа, в дуге аорты и в каротидном синусе, гипоталамусе и в продолговатом мозге. </a:t>
            </a:r>
            <a:endParaRPr lang="ru-RU" sz="12000" b="1" dirty="0" smtClean="0"/>
          </a:p>
          <a:p>
            <a:pPr marL="0" lvl="0" indent="0">
              <a:lnSpc>
                <a:spcPct val="120000"/>
              </a:lnSpc>
              <a:buNone/>
            </a:pPr>
            <a:r>
              <a:rPr lang="ru-RU" sz="12000" b="1" dirty="0" smtClean="0"/>
              <a:t>• Терморецепторы,</a:t>
            </a:r>
            <a:r>
              <a:rPr lang="ru-RU" sz="12000" dirty="0" smtClean="0"/>
              <a:t> воспринимающие изменения температуры. Они подразделяются на </a:t>
            </a:r>
            <a:r>
              <a:rPr lang="ru-RU" sz="12000" dirty="0" err="1" smtClean="0"/>
              <a:t>холодовые</a:t>
            </a:r>
            <a:r>
              <a:rPr lang="ru-RU" sz="12000" dirty="0" smtClean="0"/>
              <a:t> и тепловые рецепторы и могут находиться в коже, сосудах, внутренних органах, гипоталамусе, среднем, продолговатом и спинном мозге.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12000" b="1" dirty="0" smtClean="0"/>
              <a:t>• Фоторецепторы.</a:t>
            </a:r>
            <a:r>
              <a:rPr lang="ru-RU" sz="12000" dirty="0" smtClean="0"/>
              <a:t> Расположены в сетчатке глаза. Воспринимают световую (электромагнитную) энергию.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12000" b="1" dirty="0" err="1" smtClean="0"/>
              <a:t>Ноцицепторы</a:t>
            </a:r>
            <a:r>
              <a:rPr lang="ru-RU" sz="12000" b="1" dirty="0" smtClean="0"/>
              <a:t> </a:t>
            </a:r>
            <a:r>
              <a:rPr lang="ru-RU" sz="12000" dirty="0" smtClean="0"/>
              <a:t> (от лат.  повреждать). Их </a:t>
            </a:r>
            <a:r>
              <a:rPr lang="ru-RU" sz="12000" dirty="0" err="1" smtClean="0"/>
              <a:t>возбужде-ние</a:t>
            </a:r>
            <a:r>
              <a:rPr lang="ru-RU" sz="12000" dirty="0" smtClean="0"/>
              <a:t> сопровождается болевыми ощущениями (болевые рецепторы).</a:t>
            </a:r>
            <a:endParaRPr lang="ru-RU" sz="12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0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97971"/>
            <a:ext cx="8893629" cy="6183085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3900" i="1" u="sng" dirty="0"/>
              <a:t>По расположению в организме:</a:t>
            </a:r>
            <a:endParaRPr lang="ru-RU" sz="3900" dirty="0"/>
          </a:p>
          <a:p>
            <a:pPr lvl="0"/>
            <a:r>
              <a:rPr lang="ru-RU" sz="3600" b="1" dirty="0"/>
              <a:t>Экстерорецепторы</a:t>
            </a:r>
            <a:r>
              <a:rPr lang="ru-RU" sz="3600" dirty="0"/>
              <a:t> (кожа, видимые слизистые оболочки, рецепторы органов чувств: </a:t>
            </a:r>
            <a:r>
              <a:rPr lang="ru-RU" sz="3600" dirty="0" smtClean="0"/>
              <a:t>зри-тельные</a:t>
            </a:r>
            <a:r>
              <a:rPr lang="ru-RU" sz="3600" dirty="0"/>
              <a:t>, слуховые, вкусовые, обонятельные, тактильные, кожные болевые и </a:t>
            </a:r>
            <a:r>
              <a:rPr lang="ru-RU" sz="3600" dirty="0" smtClean="0"/>
              <a:t>температур-</a:t>
            </a:r>
            <a:r>
              <a:rPr lang="ru-RU" sz="3600" dirty="0" err="1" smtClean="0"/>
              <a:t>ные</a:t>
            </a:r>
            <a:r>
              <a:rPr lang="ru-RU" sz="3600" dirty="0"/>
              <a:t>. </a:t>
            </a:r>
          </a:p>
          <a:p>
            <a:pPr lvl="0"/>
            <a:r>
              <a:rPr lang="ru-RU" sz="3600" b="1" dirty="0"/>
              <a:t>Интерорецепторы. </a:t>
            </a:r>
            <a:r>
              <a:rPr lang="ru-RU" sz="3600" dirty="0"/>
              <a:t>К ним принадлежат </a:t>
            </a:r>
            <a:r>
              <a:rPr lang="ru-RU" sz="3600" dirty="0" smtClean="0"/>
              <a:t>ре-</a:t>
            </a:r>
            <a:r>
              <a:rPr lang="ru-RU" sz="3600" dirty="0" err="1" smtClean="0"/>
              <a:t>цепторы</a:t>
            </a:r>
            <a:r>
              <a:rPr lang="ru-RU" sz="3600" dirty="0" smtClean="0"/>
              <a:t> </a:t>
            </a:r>
            <a:r>
              <a:rPr lang="ru-RU" sz="3600" dirty="0"/>
              <a:t>внутренних органов (</a:t>
            </a:r>
            <a:r>
              <a:rPr lang="ru-RU" sz="3600" dirty="0" err="1" smtClean="0"/>
              <a:t>висцерорецеп</a:t>
            </a:r>
            <a:r>
              <a:rPr lang="ru-RU" sz="3600" dirty="0" smtClean="0"/>
              <a:t>-торы</a:t>
            </a:r>
            <a:r>
              <a:rPr lang="ru-RU" sz="3600" dirty="0"/>
              <a:t>), сосудов и ЦНС, вестибулярные </a:t>
            </a:r>
            <a:r>
              <a:rPr lang="ru-RU" sz="3600" dirty="0" err="1" smtClean="0"/>
              <a:t>рецеп</a:t>
            </a:r>
            <a:r>
              <a:rPr lang="ru-RU" sz="3600" dirty="0" smtClean="0"/>
              <a:t>-торы </a:t>
            </a:r>
            <a:r>
              <a:rPr lang="ru-RU" sz="3600" dirty="0"/>
              <a:t>и рецепторы опорно-двигательного аппарата (проприорецепторы).</a:t>
            </a:r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2844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438" y="417513"/>
            <a:ext cx="8893175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i="1" dirty="0">
                <a:solidFill>
                  <a:srgbClr val="003E3D"/>
                </a:solidFill>
              </a:rPr>
              <a:t>Физиологически выделяют</a:t>
            </a:r>
          </a:p>
          <a:p>
            <a:pPr algn="ctr"/>
            <a:endParaRPr lang="ru-RU" altLang="ru-RU" sz="1000" i="1" dirty="0">
              <a:solidFill>
                <a:srgbClr val="003E3D"/>
              </a:solidFill>
            </a:endParaRPr>
          </a:p>
          <a:p>
            <a:pPr>
              <a:buFontTx/>
              <a:buAutoNum type="arabicParenR"/>
            </a:pPr>
            <a:r>
              <a:rPr lang="ru-RU" altLang="ru-RU" sz="2400" dirty="0">
                <a:solidFill>
                  <a:srgbClr val="003E3D"/>
                </a:solidFill>
              </a:rPr>
              <a:t> </a:t>
            </a:r>
            <a:r>
              <a:rPr lang="ru-RU" altLang="ru-RU" sz="2600" dirty="0">
                <a:solidFill>
                  <a:srgbClr val="003E3D"/>
                </a:solidFill>
              </a:rPr>
              <a:t>Соматическую нервную систему, иннервирующую</a:t>
            </a:r>
          </a:p>
          <a:p>
            <a:r>
              <a:rPr lang="ru-RU" altLang="ru-RU" sz="2600" dirty="0">
                <a:solidFill>
                  <a:srgbClr val="003E3D"/>
                </a:solidFill>
              </a:rPr>
              <a:t>     скелетные мышцы и регулирующую их сокращение.</a:t>
            </a:r>
            <a:r>
              <a:rPr lang="ru-RU" altLang="ru-RU" sz="2400" dirty="0">
                <a:solidFill>
                  <a:srgbClr val="003E3D"/>
                </a:solidFill>
              </a:rPr>
              <a:t> </a:t>
            </a:r>
            <a:endParaRPr lang="ru-RU" altLang="ru-RU" sz="2600" dirty="0">
              <a:solidFill>
                <a:srgbClr val="003E3D"/>
              </a:solidFill>
            </a:endParaRPr>
          </a:p>
          <a:p>
            <a:r>
              <a:rPr lang="ru-RU" altLang="ru-RU" sz="2600" dirty="0">
                <a:solidFill>
                  <a:srgbClr val="003E3D"/>
                </a:solidFill>
              </a:rPr>
              <a:t>2) </a:t>
            </a:r>
            <a:r>
              <a:rPr lang="ru-RU" altLang="ru-RU" sz="2400" dirty="0">
                <a:solidFill>
                  <a:srgbClr val="003E3D"/>
                </a:solidFill>
              </a:rPr>
              <a:t> </a:t>
            </a:r>
            <a:r>
              <a:rPr lang="ru-RU" altLang="ru-RU" sz="2600" dirty="0">
                <a:solidFill>
                  <a:srgbClr val="003E3D"/>
                </a:solidFill>
              </a:rPr>
              <a:t>Автономную   (вегетативную)   нервную   систему,    </a:t>
            </a:r>
          </a:p>
          <a:p>
            <a:r>
              <a:rPr lang="ru-RU" altLang="ru-RU" sz="2600" dirty="0">
                <a:solidFill>
                  <a:srgbClr val="003E3D"/>
                </a:solidFill>
              </a:rPr>
              <a:t>     регулирующую деятельность внутренних органов,  </a:t>
            </a:r>
          </a:p>
          <a:p>
            <a:r>
              <a:rPr lang="ru-RU" altLang="ru-RU" sz="2600" dirty="0">
                <a:solidFill>
                  <a:srgbClr val="003E3D"/>
                </a:solidFill>
              </a:rPr>
              <a:t>     сосудов и желез.</a:t>
            </a:r>
            <a:r>
              <a:rPr lang="ru-RU" altLang="ru-RU" sz="2400" dirty="0">
                <a:solidFill>
                  <a:srgbClr val="003E3D"/>
                </a:solidFill>
              </a:rPr>
              <a:t> </a:t>
            </a:r>
          </a:p>
          <a:p>
            <a:r>
              <a:rPr lang="ru-RU" altLang="ru-RU" sz="2400" dirty="0">
                <a:solidFill>
                  <a:srgbClr val="003E3D"/>
                </a:solidFill>
              </a:rPr>
              <a:t>3)  </a:t>
            </a:r>
            <a:r>
              <a:rPr lang="ru-RU" altLang="ru-RU" sz="2600" dirty="0">
                <a:solidFill>
                  <a:srgbClr val="CC0000"/>
                </a:solidFill>
              </a:rPr>
              <a:t>Сенсорную (афферентную) нервную систему,  </a:t>
            </a:r>
          </a:p>
          <a:p>
            <a:r>
              <a:rPr lang="ru-RU" altLang="ru-RU" sz="2600" dirty="0">
                <a:solidFill>
                  <a:srgbClr val="CC0000"/>
                </a:solidFill>
              </a:rPr>
              <a:t>     обеспечивающую поступление в ЦНС информации, </a:t>
            </a:r>
          </a:p>
          <a:p>
            <a:r>
              <a:rPr lang="ru-RU" altLang="ru-RU" sz="2600" dirty="0">
                <a:solidFill>
                  <a:srgbClr val="CC0000"/>
                </a:solidFill>
              </a:rPr>
              <a:t>     используемой для регуляции соматических, </a:t>
            </a:r>
          </a:p>
          <a:p>
            <a:r>
              <a:rPr lang="ru-RU" altLang="ru-RU" sz="2600" dirty="0">
                <a:solidFill>
                  <a:srgbClr val="CC0000"/>
                </a:solidFill>
              </a:rPr>
              <a:t>     вегетативных функций, процессов адаптации и ВНД.</a:t>
            </a:r>
            <a:r>
              <a:rPr lang="ru-RU" altLang="ru-RU" sz="2400" dirty="0">
                <a:solidFill>
                  <a:srgbClr val="003E3D"/>
                </a:solidFill>
              </a:rPr>
              <a:t> </a:t>
            </a:r>
          </a:p>
          <a:p>
            <a:pPr>
              <a:buFontTx/>
              <a:buAutoNum type="arabicParenR" startAt="4"/>
            </a:pPr>
            <a:r>
              <a:rPr lang="ru-RU" altLang="ru-RU" sz="2400" dirty="0">
                <a:solidFill>
                  <a:srgbClr val="003E3D"/>
                </a:solidFill>
              </a:rPr>
              <a:t> </a:t>
            </a:r>
            <a:r>
              <a:rPr lang="ru-RU" altLang="ru-RU" sz="2600" dirty="0">
                <a:solidFill>
                  <a:srgbClr val="003E3D"/>
                </a:solidFill>
              </a:rPr>
              <a:t>Кору больших полушарий и подкорковые </a:t>
            </a:r>
            <a:r>
              <a:rPr lang="ru-RU" altLang="ru-RU" sz="2600" dirty="0" err="1">
                <a:solidFill>
                  <a:srgbClr val="003E3D"/>
                </a:solidFill>
              </a:rPr>
              <a:t>образова</a:t>
            </a:r>
            <a:r>
              <a:rPr lang="ru-RU" altLang="ru-RU" sz="2600" dirty="0">
                <a:solidFill>
                  <a:srgbClr val="003E3D"/>
                </a:solidFill>
              </a:rPr>
              <a:t>-  </a:t>
            </a:r>
          </a:p>
          <a:p>
            <a:r>
              <a:rPr lang="ru-RU" altLang="ru-RU" sz="2600" dirty="0">
                <a:solidFill>
                  <a:srgbClr val="003E3D"/>
                </a:solidFill>
              </a:rPr>
              <a:t>    </a:t>
            </a:r>
            <a:r>
              <a:rPr lang="ru-RU" altLang="ru-RU" sz="2600" dirty="0" err="1">
                <a:solidFill>
                  <a:srgbClr val="003E3D"/>
                </a:solidFill>
              </a:rPr>
              <a:t>ния</a:t>
            </a:r>
            <a:r>
              <a:rPr lang="ru-RU" altLang="ru-RU" sz="2600" dirty="0">
                <a:solidFill>
                  <a:srgbClr val="003E3D"/>
                </a:solidFill>
              </a:rPr>
              <a:t>, обеспечивающие высшую регуляцию </a:t>
            </a:r>
            <a:r>
              <a:rPr lang="ru-RU" altLang="ru-RU" sz="2600" dirty="0" err="1">
                <a:solidFill>
                  <a:srgbClr val="003E3D"/>
                </a:solidFill>
              </a:rPr>
              <a:t>вегета</a:t>
            </a:r>
            <a:r>
              <a:rPr lang="ru-RU" altLang="ru-RU" sz="2600" dirty="0">
                <a:solidFill>
                  <a:srgbClr val="003E3D"/>
                </a:solidFill>
              </a:rPr>
              <a:t>-</a:t>
            </a:r>
          </a:p>
          <a:p>
            <a:r>
              <a:rPr lang="ru-RU" altLang="ru-RU" sz="2600" dirty="0">
                <a:solidFill>
                  <a:srgbClr val="003E3D"/>
                </a:solidFill>
              </a:rPr>
              <a:t>    </a:t>
            </a:r>
            <a:r>
              <a:rPr lang="ru-RU" altLang="ru-RU" sz="2600" dirty="0" err="1">
                <a:solidFill>
                  <a:srgbClr val="003E3D"/>
                </a:solidFill>
              </a:rPr>
              <a:t>тивных</a:t>
            </a:r>
            <a:r>
              <a:rPr lang="ru-RU" altLang="ru-RU" sz="2600" dirty="0">
                <a:solidFill>
                  <a:srgbClr val="003E3D"/>
                </a:solidFill>
              </a:rPr>
              <a:t> и соматических функций, процессов адаптации, а также целенаправленное поведение. </a:t>
            </a:r>
            <a:endParaRPr lang="ru-RU" altLang="ru-RU" sz="2400" dirty="0">
              <a:solidFill>
                <a:srgbClr val="00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130630"/>
            <a:ext cx="8860971" cy="599553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i="1" u="sng" dirty="0"/>
              <a:t> В зависимости от степени специфичности рецепторов:</a:t>
            </a:r>
            <a:endParaRPr lang="ru-RU" sz="3600" dirty="0"/>
          </a:p>
          <a:p>
            <a:pPr lvl="0"/>
            <a:r>
              <a:rPr lang="ru-RU" sz="3600" dirty="0"/>
              <a:t>Мономодальные  - это рецепторы, способные отвечать лишь на один вид раздражителя</a:t>
            </a:r>
          </a:p>
          <a:p>
            <a:pPr lvl="0"/>
            <a:r>
              <a:rPr lang="ru-RU" sz="3600" dirty="0"/>
              <a:t>Полимодальные – это рецепторы, способные отвечать на разные виды раздражителей.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2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" y="87086"/>
            <a:ext cx="8958943" cy="652054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3600" i="1" u="sng" dirty="0"/>
              <a:t>По структурно-функциональной организации:   </a:t>
            </a:r>
            <a:r>
              <a:rPr lang="ru-RU" sz="2800" i="1" u="sng" dirty="0"/>
              <a:t> </a:t>
            </a:r>
            <a:r>
              <a:rPr lang="ru-RU" sz="2800" dirty="0"/>
              <a:t> </a:t>
            </a:r>
            <a:r>
              <a:rPr lang="ru-RU" sz="2800" u="sng" dirty="0"/>
              <a:t> </a:t>
            </a:r>
            <a:endParaRPr lang="ru-RU" sz="2800" dirty="0"/>
          </a:p>
          <a:p>
            <a:pPr marL="0" lvl="0" indent="0">
              <a:buNone/>
            </a:pPr>
            <a:r>
              <a:rPr lang="ru-RU" sz="3600" dirty="0"/>
              <a:t>В </a:t>
            </a:r>
            <a:r>
              <a:rPr lang="ru-RU" sz="3600" b="1" dirty="0" err="1"/>
              <a:t>первичночувствующем</a:t>
            </a:r>
            <a:r>
              <a:rPr lang="ru-RU" sz="3600" dirty="0"/>
              <a:t> рецепторе раздражитель действует непосредственно на сенсорный нейрон. Характерным </a:t>
            </a:r>
            <a:r>
              <a:rPr lang="ru-RU" sz="3600" dirty="0" smtClean="0"/>
              <a:t>приз-</a:t>
            </a:r>
            <a:r>
              <a:rPr lang="ru-RU" sz="3600" dirty="0" err="1" smtClean="0"/>
              <a:t>наком</a:t>
            </a:r>
            <a:r>
              <a:rPr lang="ru-RU" sz="3600" dirty="0" smtClean="0"/>
              <a:t> </a:t>
            </a:r>
            <a:r>
              <a:rPr lang="ru-RU" sz="3600" dirty="0"/>
              <a:t>такого рецептора является то, что рецепторный потенциал генерирует </a:t>
            </a:r>
            <a:r>
              <a:rPr lang="ru-RU" sz="3600" dirty="0" smtClean="0"/>
              <a:t>потен-</a:t>
            </a:r>
            <a:r>
              <a:rPr lang="ru-RU" sz="3600" dirty="0" err="1" smtClean="0"/>
              <a:t>циал</a:t>
            </a:r>
            <a:r>
              <a:rPr lang="ru-RU" sz="3600" dirty="0" smtClean="0"/>
              <a:t> </a:t>
            </a:r>
            <a:r>
              <a:rPr lang="ru-RU" sz="3600" dirty="0"/>
              <a:t>действия в пределах одной клетки – сенсорного нейрона, являясь при этом и генераторным потенциалом  (</a:t>
            </a:r>
            <a:r>
              <a:rPr lang="ru-RU" sz="3600" dirty="0" err="1" smtClean="0"/>
              <a:t>обонятель-ные</a:t>
            </a:r>
            <a:r>
              <a:rPr lang="ru-RU" sz="3600" dirty="0"/>
              <a:t>, </a:t>
            </a:r>
            <a:r>
              <a:rPr lang="ru-RU" sz="3600" dirty="0" err="1"/>
              <a:t>холодовые</a:t>
            </a:r>
            <a:r>
              <a:rPr lang="ru-RU" sz="3600" dirty="0"/>
              <a:t>, болевые, </a:t>
            </a:r>
            <a:r>
              <a:rPr lang="ru-RU" sz="3600" dirty="0" err="1" smtClean="0"/>
              <a:t>проприорецеп</a:t>
            </a:r>
            <a:r>
              <a:rPr lang="ru-RU" sz="3600" dirty="0" smtClean="0"/>
              <a:t>-торы</a:t>
            </a:r>
            <a:r>
              <a:rPr lang="ru-RU" sz="3600" dirty="0"/>
              <a:t>). </a:t>
            </a:r>
          </a:p>
          <a:p>
            <a:pPr marL="0" lvl="0" indent="0">
              <a:buNone/>
            </a:pP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7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" y="130630"/>
            <a:ext cx="8882743" cy="599553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Во </a:t>
            </a:r>
            <a:r>
              <a:rPr lang="ru-RU" sz="3600" b="1" dirty="0" err="1"/>
              <a:t>вторичночувствующих</a:t>
            </a:r>
            <a:r>
              <a:rPr lang="ru-RU" sz="3600" b="1" dirty="0"/>
              <a:t> </a:t>
            </a:r>
            <a:r>
              <a:rPr lang="ru-RU" sz="3600" dirty="0"/>
              <a:t>рецепторах между раздражителем и сенсорным </a:t>
            </a:r>
            <a:r>
              <a:rPr lang="ru-RU" sz="3600" dirty="0" err="1" smtClean="0"/>
              <a:t>нейро</a:t>
            </a:r>
            <a:r>
              <a:rPr lang="ru-RU" sz="3600" dirty="0" smtClean="0"/>
              <a:t>-ном </a:t>
            </a:r>
            <a:r>
              <a:rPr lang="ru-RU" sz="3600" dirty="0"/>
              <a:t>расположена клетка либо </a:t>
            </a:r>
            <a:r>
              <a:rPr lang="ru-RU" sz="3600" dirty="0" err="1" smtClean="0"/>
              <a:t>эпителиаль</a:t>
            </a:r>
            <a:r>
              <a:rPr lang="ru-RU" sz="3600" dirty="0" smtClean="0"/>
              <a:t>-ной </a:t>
            </a:r>
            <a:r>
              <a:rPr lang="ru-RU" sz="3600" dirty="0"/>
              <a:t>природы (волосковая клетка), либо клетка нейроэпителиального </a:t>
            </a:r>
            <a:r>
              <a:rPr lang="ru-RU" sz="3600" dirty="0" err="1" smtClean="0"/>
              <a:t>происхожде-ния</a:t>
            </a:r>
            <a:r>
              <a:rPr lang="ru-RU" sz="3600" dirty="0" smtClean="0"/>
              <a:t> </a:t>
            </a:r>
            <a:r>
              <a:rPr lang="ru-RU" sz="3600" dirty="0"/>
              <a:t>(фоторецептор), специализированная для восприятия и трансформации энергии раздражителя.</a:t>
            </a:r>
          </a:p>
        </p:txBody>
      </p:sp>
    </p:spTree>
    <p:extLst>
      <p:ext uri="{BB962C8B-B14F-4D97-AF65-F5344CB8AC3E}">
        <p14:creationId xmlns:p14="http://schemas.microsoft.com/office/powerpoint/2010/main" val="25968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-2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193431"/>
            <a:ext cx="7965830" cy="66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2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70" y="4891489"/>
            <a:ext cx="8318443" cy="14762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Типичные взаимоотношения между рецепторным потенциалом и потенциалом действия при сверхпороговом уровне рецепторного потенциала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28771" y="297455"/>
            <a:ext cx="2765942" cy="410944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КУД – критический уровень деполяризации;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РП – рецепторный потенциал;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МП – мембранный потенциал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(по А.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Гайтону</a:t>
            </a:r>
            <a:r>
              <a:rPr lang="ru-RU" sz="2400" b="1" i="1" dirty="0" smtClean="0">
                <a:solidFill>
                  <a:srgbClr val="FF0000"/>
                </a:solidFill>
              </a:rPr>
              <a:t>, 1985)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05" y="188578"/>
            <a:ext cx="4803354" cy="446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2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" y="87086"/>
            <a:ext cx="8958943" cy="652054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600" i="1" u="sng" dirty="0"/>
              <a:t>По скорости адаптации: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1</a:t>
            </a:r>
            <a:r>
              <a:rPr lang="ru-RU" sz="3600" b="1" dirty="0"/>
              <a:t>.</a:t>
            </a:r>
            <a:r>
              <a:rPr lang="ru-RU" sz="3600" i="1" u="sng" dirty="0"/>
              <a:t>Быстро адаптирующиеся</a:t>
            </a:r>
            <a:r>
              <a:rPr lang="ru-RU" sz="3600" dirty="0"/>
              <a:t> (фазные): рецепторы вибрации (тельца </a:t>
            </a:r>
            <a:r>
              <a:rPr lang="ru-RU" sz="3600" dirty="0" err="1"/>
              <a:t>Пачини</a:t>
            </a:r>
            <a:r>
              <a:rPr lang="ru-RU" sz="3600" dirty="0"/>
              <a:t>), </a:t>
            </a:r>
            <a:r>
              <a:rPr lang="ru-RU" sz="3600" dirty="0" smtClean="0"/>
              <a:t>ре-</a:t>
            </a:r>
            <a:r>
              <a:rPr lang="ru-RU" sz="3600" dirty="0" err="1" smtClean="0"/>
              <a:t>цепторы</a:t>
            </a:r>
            <a:r>
              <a:rPr lang="ru-RU" sz="3600" dirty="0" smtClean="0"/>
              <a:t> </a:t>
            </a:r>
            <a:r>
              <a:rPr lang="ru-RU" sz="3600" dirty="0"/>
              <a:t>прикосновения (тельца </a:t>
            </a:r>
            <a:r>
              <a:rPr lang="ru-RU" sz="3600" dirty="0" err="1"/>
              <a:t>Мейсснера</a:t>
            </a:r>
            <a:r>
              <a:rPr lang="ru-RU" sz="3600" dirty="0"/>
              <a:t>)</a:t>
            </a:r>
          </a:p>
          <a:p>
            <a:pPr marL="0" indent="0">
              <a:buNone/>
            </a:pPr>
            <a:r>
              <a:rPr lang="ru-RU" sz="3600" dirty="0"/>
              <a:t>2. </a:t>
            </a:r>
            <a:r>
              <a:rPr lang="ru-RU" sz="3600" i="1" u="sng" dirty="0"/>
              <a:t>Медленно адаптирующиеся</a:t>
            </a:r>
            <a:r>
              <a:rPr lang="ru-RU" sz="3600" dirty="0"/>
              <a:t> (тонические): проприорецепторы мышц, рецепторы растяжения легких, часть </a:t>
            </a:r>
            <a:r>
              <a:rPr lang="ru-RU" sz="3600" dirty="0" smtClean="0"/>
              <a:t>боле-</a:t>
            </a:r>
            <a:r>
              <a:rPr lang="ru-RU" sz="3600" dirty="0" err="1" smtClean="0"/>
              <a:t>вых</a:t>
            </a:r>
            <a:r>
              <a:rPr lang="ru-RU" sz="3600" dirty="0" smtClean="0"/>
              <a:t> </a:t>
            </a:r>
            <a:r>
              <a:rPr lang="ru-RU" sz="3600" dirty="0"/>
              <a:t>рецепторов.</a:t>
            </a:r>
          </a:p>
          <a:p>
            <a:pPr marL="0" indent="0">
              <a:buNone/>
            </a:pPr>
            <a:r>
              <a:rPr lang="ru-RU" sz="3600" dirty="0"/>
              <a:t>3. </a:t>
            </a:r>
            <a:r>
              <a:rPr lang="ru-RU" sz="3600" i="1" u="sng" dirty="0"/>
              <a:t>Смешанные </a:t>
            </a:r>
            <a:r>
              <a:rPr lang="ru-RU" sz="3600" dirty="0"/>
              <a:t>(</a:t>
            </a:r>
            <a:r>
              <a:rPr lang="ru-RU" sz="3600" dirty="0" err="1" smtClean="0"/>
              <a:t>фазнотонические</a:t>
            </a:r>
            <a:r>
              <a:rPr lang="ru-RU" sz="3600" dirty="0"/>
              <a:t>), </a:t>
            </a:r>
            <a:r>
              <a:rPr lang="ru-RU" sz="3600" dirty="0" err="1" smtClean="0"/>
              <a:t>адапти-рующиеся</a:t>
            </a:r>
            <a:r>
              <a:rPr lang="ru-RU" sz="3600" dirty="0" smtClean="0"/>
              <a:t> </a:t>
            </a:r>
            <a:r>
              <a:rPr lang="ru-RU" sz="3600" dirty="0"/>
              <a:t>со средней скоростью: </a:t>
            </a:r>
            <a:r>
              <a:rPr lang="ru-RU" sz="3600" dirty="0" smtClean="0"/>
              <a:t>фото-рецепторы </a:t>
            </a:r>
            <a:r>
              <a:rPr lang="ru-RU" sz="3600" dirty="0"/>
              <a:t>сетчатки, терморецепторы кожи.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65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Интеро</a:t>
            </a:r>
            <a:r>
              <a:rPr lang="ru-RU" b="1" dirty="0" smtClean="0">
                <a:solidFill>
                  <a:srgbClr val="C00000"/>
                </a:solidFill>
              </a:rPr>
              <a:t>- и экстерорецепторы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29" y="1458686"/>
            <a:ext cx="8642542" cy="51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3432" y="260350"/>
            <a:ext cx="8950568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dirty="0">
                <a:solidFill>
                  <a:srgbClr val="003E3D"/>
                </a:solidFill>
              </a:rPr>
              <a:t>Основные принципы строения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3200" dirty="0">
                <a:solidFill>
                  <a:srgbClr val="003E3D"/>
                </a:solidFill>
              </a:rPr>
              <a:t>анализаторных систем человека</a:t>
            </a:r>
            <a:r>
              <a:rPr lang="ru-RU" altLang="ru-RU" dirty="0">
                <a:solidFill>
                  <a:srgbClr val="003E3D"/>
                </a:solidFill>
              </a:rPr>
              <a:t> </a:t>
            </a:r>
          </a:p>
          <a:p>
            <a:endParaRPr lang="ru-RU" altLang="ru-RU" dirty="0">
              <a:solidFill>
                <a:srgbClr val="003E3D"/>
              </a:solidFill>
            </a:endParaRPr>
          </a:p>
          <a:p>
            <a:r>
              <a:rPr lang="ru-RU" altLang="ru-RU" dirty="0">
                <a:solidFill>
                  <a:srgbClr val="003E3D"/>
                </a:solidFill>
              </a:rPr>
              <a:t>      </a:t>
            </a:r>
            <a:r>
              <a:rPr lang="ru-RU" altLang="ru-RU" sz="2800" dirty="0">
                <a:solidFill>
                  <a:srgbClr val="003E3D"/>
                </a:solidFill>
              </a:rPr>
              <a:t>Многослойность, </a:t>
            </a:r>
            <a:r>
              <a:rPr lang="ru-RU" altLang="ru-RU" sz="2800" dirty="0" err="1">
                <a:solidFill>
                  <a:srgbClr val="003E3D"/>
                </a:solidFill>
              </a:rPr>
              <a:t>многоуровневость</a:t>
            </a:r>
            <a:r>
              <a:rPr lang="ru-RU" altLang="ru-RU" sz="2800" dirty="0">
                <a:solidFill>
                  <a:srgbClr val="003E3D"/>
                </a:solidFill>
              </a:rPr>
              <a:t> </a:t>
            </a:r>
            <a:r>
              <a:rPr lang="ru-RU" altLang="ru-RU" sz="2800" dirty="0" smtClean="0">
                <a:solidFill>
                  <a:srgbClr val="003E3D"/>
                </a:solidFill>
              </a:rPr>
              <a:t>расположения </a:t>
            </a:r>
            <a:r>
              <a:rPr lang="ru-RU" altLang="ru-RU" sz="2800" dirty="0">
                <a:solidFill>
                  <a:srgbClr val="003E3D"/>
                </a:solidFill>
              </a:rPr>
              <a:t>нервных центров;</a:t>
            </a:r>
          </a:p>
          <a:p>
            <a:pPr>
              <a:buFontTx/>
              <a:buChar char="-"/>
            </a:pPr>
            <a:r>
              <a:rPr lang="ru-RU" altLang="ru-RU" sz="2800" dirty="0">
                <a:solidFill>
                  <a:srgbClr val="003E3D"/>
                </a:solidFill>
              </a:rPr>
              <a:t>  многоканальность </a:t>
            </a:r>
          </a:p>
          <a:p>
            <a:pPr>
              <a:buFontTx/>
              <a:buChar char="-"/>
            </a:pPr>
            <a:r>
              <a:rPr lang="ru-RU" altLang="ru-RU" sz="2800" dirty="0">
                <a:solidFill>
                  <a:srgbClr val="003E3D"/>
                </a:solidFill>
              </a:rPr>
              <a:t>  наличие на каждом «этаже» множества  </a:t>
            </a:r>
          </a:p>
          <a:p>
            <a:r>
              <a:rPr lang="ru-RU" altLang="ru-RU" sz="2800" dirty="0">
                <a:solidFill>
                  <a:srgbClr val="003E3D"/>
                </a:solidFill>
              </a:rPr>
              <a:t>   нейронов, связанных с различным количеством </a:t>
            </a:r>
          </a:p>
          <a:p>
            <a:r>
              <a:rPr lang="ru-RU" altLang="ru-RU" sz="2800" dirty="0">
                <a:solidFill>
                  <a:srgbClr val="003E3D"/>
                </a:solidFill>
              </a:rPr>
              <a:t>   клеток нижележащего и вышележащего уровня.</a:t>
            </a:r>
          </a:p>
          <a:p>
            <a:pPr>
              <a:buFontTx/>
              <a:buChar char="-"/>
            </a:pPr>
            <a:r>
              <a:rPr lang="ru-RU" altLang="ru-RU" sz="2800" dirty="0">
                <a:solidFill>
                  <a:srgbClr val="003E3D"/>
                </a:solidFill>
              </a:rPr>
              <a:t>  наличие сенсорных «воронок» </a:t>
            </a:r>
          </a:p>
          <a:p>
            <a:pPr>
              <a:buFontTx/>
              <a:buChar char="-"/>
            </a:pPr>
            <a:r>
              <a:rPr lang="ru-RU" altLang="ru-RU" sz="2800" dirty="0">
                <a:solidFill>
                  <a:srgbClr val="003E3D"/>
                </a:solidFill>
              </a:rPr>
              <a:t>  неодинакового количества нейронов в соседних </a:t>
            </a:r>
          </a:p>
          <a:p>
            <a:r>
              <a:rPr lang="ru-RU" altLang="ru-RU" sz="2800" dirty="0">
                <a:solidFill>
                  <a:srgbClr val="003E3D"/>
                </a:solidFill>
              </a:rPr>
              <a:t>   слоях;</a:t>
            </a:r>
          </a:p>
          <a:p>
            <a:pPr>
              <a:buFontTx/>
              <a:buChar char="-"/>
            </a:pPr>
            <a:r>
              <a:rPr lang="ru-RU" altLang="ru-RU" sz="2800" dirty="0">
                <a:solidFill>
                  <a:srgbClr val="003E3D"/>
                </a:solidFill>
              </a:rPr>
              <a:t>  дифференциация по вертикали и горизонтали, </a:t>
            </a:r>
          </a:p>
          <a:p>
            <a:r>
              <a:rPr lang="ru-RU" altLang="ru-RU" sz="2800" dirty="0">
                <a:solidFill>
                  <a:srgbClr val="003E3D"/>
                </a:solidFill>
              </a:rPr>
              <a:t>   за счет чего каждый «этаж» выполняет свои  </a:t>
            </a:r>
          </a:p>
          <a:p>
            <a:r>
              <a:rPr lang="ru-RU" altLang="ru-RU" sz="2800" dirty="0">
                <a:solidFill>
                  <a:srgbClr val="003E3D"/>
                </a:solidFill>
              </a:rPr>
              <a:t>  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1266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1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95425"/>
            <a:ext cx="8928100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43013" y="211138"/>
            <a:ext cx="6605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739C"/>
                </a:solidFill>
              </a:rPr>
              <a:t>Общие принципы структуры </a:t>
            </a:r>
          </a:p>
          <a:p>
            <a:pPr algn="ctr"/>
            <a:r>
              <a:rPr lang="ru-RU" altLang="ru-RU" sz="3200" dirty="0">
                <a:solidFill>
                  <a:srgbClr val="00739C"/>
                </a:solidFill>
              </a:rPr>
              <a:t>и функции анализаторных систем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5734050"/>
            <a:ext cx="87852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>
                <a:solidFill>
                  <a:srgbClr val="003E3D"/>
                </a:solidFill>
              </a:rPr>
              <a:t>СС –сенсорные системы, РФ –ретикулярная формация,  К – кора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34664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288" y="614433"/>
            <a:ext cx="842486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ru-RU" sz="3200" dirty="0"/>
              <a:t>   </a:t>
            </a:r>
            <a:r>
              <a:rPr lang="ru-RU" altLang="ru-RU" sz="3600" dirty="0"/>
              <a:t>Слово «информация» было известно еще во времена Аристотеля, но только в конце 20-го тысячелетия стало ясно, что корень этого слова «форма» отнюдь не случаен. Потребовалось 2500 лет, чтобы от формы как чисто геометрического понятия совершить скачок к информации как полному описанию предмета, включая не только его внешний вид, но и внутреннее устройство. </a:t>
            </a:r>
          </a:p>
        </p:txBody>
      </p:sp>
    </p:spTree>
    <p:extLst>
      <p:ext uri="{BB962C8B-B14F-4D97-AF65-F5344CB8AC3E}">
        <p14:creationId xmlns:p14="http://schemas.microsoft.com/office/powerpoint/2010/main" val="26107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0677" y="506710"/>
            <a:ext cx="9003323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3400" dirty="0"/>
              <a:t>       </a:t>
            </a:r>
            <a:r>
              <a:rPr lang="ru-RU" altLang="ru-RU" sz="3400" dirty="0">
                <a:solidFill>
                  <a:srgbClr val="19194D"/>
                </a:solidFill>
              </a:rPr>
              <a:t>Информация - это универсальное свойство предметов, явлений и процессов. Все живые существа с момента их зарождения и до конца своего земного существования пребывают в информационном поле, которое беспрерывно воздействует на них. Жизнь на Земле была бы невозможна, если бы живые существа не улавливали информацию, </a:t>
            </a:r>
            <a:r>
              <a:rPr lang="ru-RU" altLang="ru-RU" sz="3400" dirty="0" smtClean="0">
                <a:solidFill>
                  <a:srgbClr val="19194D"/>
                </a:solidFill>
              </a:rPr>
              <a:t>поступающую </a:t>
            </a:r>
            <a:r>
              <a:rPr lang="ru-RU" altLang="ru-RU" sz="3400" dirty="0">
                <a:solidFill>
                  <a:srgbClr val="19194D"/>
                </a:solidFill>
              </a:rPr>
              <a:t>из окружающей среды, не умели бы ее перерабатывать и обмениваться ею с другими живыми существами.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7270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3432" y="260350"/>
            <a:ext cx="8950568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5452"/>
                </a:solidFill>
              </a:rPr>
              <a:t>Понятие об </a:t>
            </a:r>
            <a:r>
              <a:rPr lang="ru-RU" altLang="ru-RU" sz="3200" b="1" dirty="0" smtClean="0">
                <a:solidFill>
                  <a:srgbClr val="005452"/>
                </a:solidFill>
              </a:rPr>
              <a:t>анализаторах</a:t>
            </a:r>
            <a:endParaRPr lang="ru-RU" altLang="ru-RU" sz="3200" b="1" dirty="0">
              <a:solidFill>
                <a:srgbClr val="005452"/>
              </a:solidFill>
            </a:endParaRPr>
          </a:p>
          <a:p>
            <a:pPr algn="just"/>
            <a:r>
              <a:rPr lang="ru-RU" altLang="ru-RU" sz="3200" dirty="0">
                <a:solidFill>
                  <a:srgbClr val="005452"/>
                </a:solidFill>
              </a:rPr>
              <a:t>       Всю информацию об окружающем мире и о собственном теле человек получает </a:t>
            </a:r>
            <a:r>
              <a:rPr lang="ru-RU" altLang="ru-RU" sz="3200" dirty="0" smtClean="0">
                <a:solidFill>
                  <a:srgbClr val="005452"/>
                </a:solidFill>
              </a:rPr>
              <a:t>посредством </a:t>
            </a:r>
            <a:r>
              <a:rPr lang="ru-RU" altLang="ru-RU" sz="3200" dirty="0">
                <a:solidFill>
                  <a:srgbClr val="005452"/>
                </a:solidFill>
              </a:rPr>
              <a:t>органов чувств. </a:t>
            </a:r>
          </a:p>
          <a:p>
            <a:pPr algn="just"/>
            <a:r>
              <a:rPr lang="ru-RU" altLang="ru-RU" sz="3200" dirty="0">
                <a:solidFill>
                  <a:srgbClr val="005452"/>
                </a:solidFill>
              </a:rPr>
              <a:t>     Переработка поступающих сигналов </a:t>
            </a:r>
            <a:r>
              <a:rPr lang="ru-RU" altLang="ru-RU" sz="3200" dirty="0" err="1">
                <a:solidFill>
                  <a:srgbClr val="005452"/>
                </a:solidFill>
              </a:rPr>
              <a:t>проис</a:t>
            </a:r>
            <a:r>
              <a:rPr lang="ru-RU" altLang="ru-RU" sz="3200" dirty="0">
                <a:solidFill>
                  <a:srgbClr val="005452"/>
                </a:solidFill>
              </a:rPr>
              <a:t>-ходит с помощью различных структур нервной системы. Она преобразует все, что </a:t>
            </a:r>
            <a:r>
              <a:rPr lang="ru-RU" altLang="ru-RU" sz="3200" dirty="0" err="1">
                <a:solidFill>
                  <a:srgbClr val="005452"/>
                </a:solidFill>
              </a:rPr>
              <a:t>восприни</a:t>
            </a:r>
            <a:r>
              <a:rPr lang="ru-RU" altLang="ru-RU" sz="3200" dirty="0">
                <a:solidFill>
                  <a:srgbClr val="005452"/>
                </a:solidFill>
              </a:rPr>
              <a:t>-мают наши органы чувств</a:t>
            </a:r>
            <a:r>
              <a:rPr lang="ru-RU" altLang="ru-RU" sz="3200" dirty="0">
                <a:solidFill>
                  <a:srgbClr val="003E3D"/>
                </a:solidFill>
              </a:rPr>
              <a:t>, </a:t>
            </a:r>
            <a:r>
              <a:rPr lang="ru-RU" altLang="ru-RU" sz="3200" dirty="0">
                <a:solidFill>
                  <a:srgbClr val="CC0000"/>
                </a:solidFill>
              </a:rPr>
              <a:t>в </a:t>
            </a:r>
            <a:r>
              <a:rPr lang="ru-RU" altLang="ru-RU" sz="3200" i="1" dirty="0">
                <a:solidFill>
                  <a:srgbClr val="CC0000"/>
                </a:solidFill>
              </a:rPr>
              <a:t>ощущения </a:t>
            </a:r>
            <a:r>
              <a:rPr lang="ru-RU" altLang="ru-RU" sz="3200" dirty="0">
                <a:solidFill>
                  <a:srgbClr val="CC0000"/>
                </a:solidFill>
              </a:rPr>
              <a:t>и </a:t>
            </a:r>
            <a:r>
              <a:rPr lang="ru-RU" altLang="ru-RU" sz="3200" i="1" dirty="0">
                <a:solidFill>
                  <a:srgbClr val="CC0000"/>
                </a:solidFill>
              </a:rPr>
              <a:t>восприятия, </a:t>
            </a:r>
            <a:r>
              <a:rPr lang="ru-RU" altLang="ru-RU" sz="3200" dirty="0">
                <a:solidFill>
                  <a:srgbClr val="CC0000"/>
                </a:solidFill>
              </a:rPr>
              <a:t>в </a:t>
            </a:r>
            <a:r>
              <a:rPr lang="ru-RU" altLang="ru-RU" sz="3200" i="1" dirty="0">
                <a:solidFill>
                  <a:srgbClr val="CC0000"/>
                </a:solidFill>
              </a:rPr>
              <a:t>феномены </a:t>
            </a:r>
            <a:r>
              <a:rPr lang="ru-RU" altLang="ru-RU" sz="3200" dirty="0">
                <a:solidFill>
                  <a:srgbClr val="CC0000"/>
                </a:solidFill>
              </a:rPr>
              <a:t>и </a:t>
            </a:r>
            <a:r>
              <a:rPr lang="ru-RU" altLang="ru-RU" sz="3200" i="1" dirty="0">
                <a:solidFill>
                  <a:srgbClr val="CC0000"/>
                </a:solidFill>
              </a:rPr>
              <a:t>содержание сознания. </a:t>
            </a:r>
            <a:r>
              <a:rPr lang="ru-RU" altLang="ru-RU" sz="3200" dirty="0" smtClean="0">
                <a:solidFill>
                  <a:srgbClr val="003E3D"/>
                </a:solidFill>
              </a:rPr>
              <a:t>Та </a:t>
            </a:r>
            <a:r>
              <a:rPr lang="ru-RU" altLang="ru-RU" sz="3200" dirty="0">
                <a:solidFill>
                  <a:srgbClr val="003E3D"/>
                </a:solidFill>
              </a:rPr>
              <a:t>часть функций ЦНС, которая обеспечивает восприятие и обработку раздражений, относится </a:t>
            </a:r>
            <a:r>
              <a:rPr lang="ru-RU" altLang="ru-RU" sz="3200" dirty="0">
                <a:solidFill>
                  <a:srgbClr val="CC0000"/>
                </a:solidFill>
              </a:rPr>
              <a:t>к</a:t>
            </a:r>
            <a:r>
              <a:rPr lang="ru-RU" altLang="ru-RU" sz="3200" dirty="0">
                <a:solidFill>
                  <a:srgbClr val="003E3D"/>
                </a:solidFill>
              </a:rPr>
              <a:t> </a:t>
            </a:r>
            <a:r>
              <a:rPr lang="ru-RU" altLang="ru-RU" sz="3200" i="1" dirty="0">
                <a:solidFill>
                  <a:srgbClr val="CC0000"/>
                </a:solidFill>
              </a:rPr>
              <a:t>сенсорным функциям </a:t>
            </a:r>
            <a:r>
              <a:rPr lang="ru-RU" altLang="ru-RU" sz="3200" dirty="0">
                <a:solidFill>
                  <a:srgbClr val="CC0000"/>
                </a:solidFill>
              </a:rPr>
              <a:t>(от лат. </a:t>
            </a:r>
            <a:r>
              <a:rPr lang="en-US" altLang="ru-RU" sz="3200" i="1" dirty="0" err="1">
                <a:solidFill>
                  <a:srgbClr val="CC0000"/>
                </a:solidFill>
              </a:rPr>
              <a:t>sensus</a:t>
            </a:r>
            <a:r>
              <a:rPr lang="en-US" altLang="ru-RU" sz="3200" i="1" dirty="0">
                <a:solidFill>
                  <a:srgbClr val="CC0000"/>
                </a:solidFill>
              </a:rPr>
              <a:t> </a:t>
            </a:r>
            <a:r>
              <a:rPr lang="ru-RU" altLang="ru-RU" sz="3200" dirty="0">
                <a:solidFill>
                  <a:srgbClr val="CC0000"/>
                </a:solidFill>
              </a:rPr>
              <a:t>— чувство, ощущение).</a:t>
            </a:r>
          </a:p>
        </p:txBody>
      </p:sp>
    </p:spTree>
    <p:extLst>
      <p:ext uri="{BB962C8B-B14F-4D97-AF65-F5344CB8AC3E}">
        <p14:creationId xmlns:p14="http://schemas.microsoft.com/office/powerpoint/2010/main" val="37490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31770" y="1458686"/>
            <a:ext cx="5094515" cy="474380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Анализатор – это совокупность нейронов, участвующих в восприятии раздражений, проведении возбуждения, а также анализе его свойств  клетками коры большого мозга.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63557" y="198304"/>
            <a:ext cx="7408843" cy="166354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И.П. Павлов в начале </a:t>
            </a:r>
            <a:r>
              <a:rPr lang="en-US" b="1" dirty="0" smtClean="0">
                <a:solidFill>
                  <a:srgbClr val="FF0000"/>
                </a:solidFill>
              </a:rPr>
              <a:t>XX </a:t>
            </a:r>
            <a:r>
              <a:rPr lang="ru-RU" b="1" dirty="0" smtClean="0">
                <a:solidFill>
                  <a:srgbClr val="FF0000"/>
                </a:solidFill>
              </a:rPr>
              <a:t>века разработал учение об анализаторах</a:t>
            </a:r>
            <a:endParaRPr lang="ru-RU" b="1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842" y="1986124"/>
            <a:ext cx="2819400" cy="39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8262" y="158262"/>
            <a:ext cx="8806351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i="1" dirty="0">
                <a:solidFill>
                  <a:srgbClr val="003E3D"/>
                </a:solidFill>
              </a:rPr>
              <a:t>Анализаторные </a:t>
            </a:r>
            <a:r>
              <a:rPr lang="ru-RU" altLang="ru-RU" sz="3200" dirty="0">
                <a:solidFill>
                  <a:srgbClr val="003E3D"/>
                </a:solidFill>
              </a:rPr>
              <a:t>системы</a:t>
            </a:r>
          </a:p>
          <a:p>
            <a:pPr algn="ctr"/>
            <a:r>
              <a:rPr lang="ru-RU" altLang="ru-RU" sz="2400" dirty="0">
                <a:solidFill>
                  <a:srgbClr val="003E3D"/>
                </a:solidFill>
              </a:rPr>
              <a:t>(по И. П. Павлову)</a:t>
            </a:r>
          </a:p>
          <a:p>
            <a:pPr algn="ctr"/>
            <a:endParaRPr lang="ru-RU" altLang="ru-RU" sz="1000" dirty="0">
              <a:solidFill>
                <a:srgbClr val="003E3D"/>
              </a:solidFill>
            </a:endParaRPr>
          </a:p>
          <a:p>
            <a:pPr algn="just"/>
            <a:r>
              <a:rPr lang="ru-RU" altLang="ru-RU" sz="2800" i="1" dirty="0">
                <a:solidFill>
                  <a:srgbClr val="003E3D"/>
                </a:solidFill>
              </a:rPr>
              <a:t>       Сенсорные</a:t>
            </a:r>
            <a:r>
              <a:rPr lang="ru-RU" altLang="ru-RU" sz="2800" dirty="0">
                <a:solidFill>
                  <a:srgbClr val="003E3D"/>
                </a:solidFill>
              </a:rPr>
              <a:t> или  </a:t>
            </a:r>
            <a:r>
              <a:rPr lang="ru-RU" altLang="ru-RU" sz="2800" i="1" dirty="0">
                <a:solidFill>
                  <a:srgbClr val="003E3D"/>
                </a:solidFill>
              </a:rPr>
              <a:t>анализаторные системы </a:t>
            </a:r>
            <a:r>
              <a:rPr lang="ru-RU" altLang="ru-RU" sz="2800" dirty="0" err="1">
                <a:solidFill>
                  <a:srgbClr val="003E3D"/>
                </a:solidFill>
              </a:rPr>
              <a:t>воспри-нимают</a:t>
            </a:r>
            <a:r>
              <a:rPr lang="ru-RU" altLang="ru-RU" sz="2800" dirty="0">
                <a:solidFill>
                  <a:srgbClr val="003E3D"/>
                </a:solidFill>
              </a:rPr>
              <a:t> и обрабатывают раздражители самой разной модальности. </a:t>
            </a:r>
            <a:r>
              <a:rPr lang="ru-RU" altLang="ru-RU" sz="2800" dirty="0">
                <a:solidFill>
                  <a:srgbClr val="CC0000"/>
                </a:solidFill>
              </a:rPr>
              <a:t>Выделяют пять основных видов чувственного ощущения: глаз - видит, ухо - слышит, кожа - ощущает, язык - различает вкус, нос - обоняет</a:t>
            </a:r>
            <a:r>
              <a:rPr lang="ru-RU" altLang="ru-RU" sz="2800" dirty="0">
                <a:solidFill>
                  <a:srgbClr val="003E3D"/>
                </a:solidFill>
              </a:rPr>
              <a:t>.</a:t>
            </a:r>
          </a:p>
          <a:p>
            <a:pPr algn="just"/>
            <a:r>
              <a:rPr lang="ru-RU" altLang="ru-RU" sz="2800" dirty="0">
                <a:solidFill>
                  <a:srgbClr val="003E3D"/>
                </a:solidFill>
              </a:rPr>
              <a:t>     К перечисленным необходимо добавить </a:t>
            </a:r>
            <a:r>
              <a:rPr lang="ru-RU" altLang="ru-RU" sz="2800" dirty="0">
                <a:solidFill>
                  <a:srgbClr val="CC0000"/>
                </a:solidFill>
              </a:rPr>
              <a:t>сенсорную систему восприятия положения тела и его отдельных частей в пространстве.</a:t>
            </a:r>
            <a:r>
              <a:rPr lang="ru-RU" altLang="ru-RU" sz="2800" dirty="0">
                <a:solidFill>
                  <a:srgbClr val="003E3D"/>
                </a:solidFill>
              </a:rPr>
              <a:t> Кроме того, во внутренних органах имеются различные сенсорные системы, </a:t>
            </a:r>
            <a:r>
              <a:rPr lang="ru-RU" altLang="ru-RU" sz="2800" i="1" dirty="0">
                <a:solidFill>
                  <a:srgbClr val="003E3D"/>
                </a:solidFill>
              </a:rPr>
              <a:t>воспринимающие </a:t>
            </a:r>
            <a:r>
              <a:rPr lang="ru-RU" altLang="ru-RU" sz="2800" i="1" dirty="0">
                <a:solidFill>
                  <a:srgbClr val="CC0000"/>
                </a:solidFill>
              </a:rPr>
              <a:t>давление, растяжение, химические раздражители.</a:t>
            </a:r>
            <a:r>
              <a:rPr lang="ru-RU" altLang="ru-RU" sz="2800" dirty="0">
                <a:solidFill>
                  <a:srgbClr val="CC0000"/>
                </a:solidFill>
              </a:rPr>
              <a:t> </a:t>
            </a:r>
          </a:p>
          <a:p>
            <a:pPr algn="just"/>
            <a:r>
              <a:rPr lang="ru-RU" altLang="ru-RU" sz="2800" dirty="0">
                <a:solidFill>
                  <a:srgbClr val="003E3D"/>
                </a:solidFill>
              </a:rPr>
              <a:t>     Следует указать на наличие еще одной столь важной для человека — </a:t>
            </a:r>
            <a:r>
              <a:rPr lang="ru-RU" altLang="ru-RU" sz="2800" dirty="0">
                <a:solidFill>
                  <a:srgbClr val="CC0000"/>
                </a:solidFill>
              </a:rPr>
              <a:t>болевой чувствительности</a:t>
            </a:r>
            <a:r>
              <a:rPr lang="ru-RU" altLang="ru-RU" sz="2800" dirty="0">
                <a:solidFill>
                  <a:srgbClr val="003E3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2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0677" y="-22831"/>
            <a:ext cx="886264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3200" dirty="0"/>
              <a:t>        </a:t>
            </a:r>
            <a:r>
              <a:rPr lang="ru-RU" altLang="ru-RU" sz="3200" dirty="0">
                <a:solidFill>
                  <a:srgbClr val="FFFFCC"/>
                </a:solidFill>
              </a:rPr>
              <a:t>   </a:t>
            </a:r>
            <a:r>
              <a:rPr lang="ru-RU" altLang="ru-RU" sz="3200" dirty="0"/>
              <a:t>«В  живых клетках сосуществует вторая форма жизни, и эта форма, полевая! </a:t>
            </a:r>
            <a:r>
              <a:rPr lang="ru-RU" altLang="ru-RU" sz="3200" dirty="0" smtClean="0"/>
              <a:t>Полевая </a:t>
            </a:r>
            <a:r>
              <a:rPr lang="ru-RU" altLang="ru-RU" sz="3200" dirty="0"/>
              <a:t>форма жизни - это такая организация материально-энергетических потоков, когда идет сохранение и накопление информации на уровне микрочастиц, микрополей. Такой полевой сгусток может воспроизводить, сохранять и умножать информацию, он связан с другими материальными телами как активное образование, способное </a:t>
            </a:r>
            <a:r>
              <a:rPr lang="ru-RU" altLang="ru-RU" sz="3200" dirty="0" smtClean="0"/>
              <a:t>вписываться </a:t>
            </a:r>
            <a:r>
              <a:rPr lang="ru-RU" altLang="ru-RU" sz="3200" dirty="0"/>
              <a:t>в другие образования и воздействовать на них, на окружающее пространство»     </a:t>
            </a:r>
          </a:p>
          <a:p>
            <a:pPr algn="just"/>
            <a:r>
              <a:rPr lang="ru-RU" altLang="ru-RU" sz="3200" dirty="0"/>
              <a:t>                               Академик В. П. Казначеев.</a:t>
            </a:r>
            <a:r>
              <a:rPr lang="ru-RU" altLang="ru-RU" sz="3200" dirty="0">
                <a:solidFill>
                  <a:srgbClr val="FFF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7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3850" y="1564766"/>
            <a:ext cx="8496300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4000" dirty="0"/>
              <a:t>           </a:t>
            </a:r>
            <a:r>
              <a:rPr lang="ru-RU" altLang="ru-RU" sz="4000" dirty="0">
                <a:solidFill>
                  <a:srgbClr val="006600"/>
                </a:solidFill>
              </a:rPr>
              <a:t>Поле — это особая форма материи, связывающая частицы вещества в единые системы и передающая с конечной скоростью действия одних на другие </a:t>
            </a:r>
          </a:p>
        </p:txBody>
      </p:sp>
    </p:spTree>
    <p:extLst>
      <p:ext uri="{BB962C8B-B14F-4D97-AF65-F5344CB8AC3E}">
        <p14:creationId xmlns:p14="http://schemas.microsoft.com/office/powerpoint/2010/main" val="23655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595</TotalTime>
  <Words>1441</Words>
  <Application>Microsoft Office PowerPoint</Application>
  <PresentationFormat>Экран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Физиология сенсорных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Анализатор – это совокупность нейронов, участвующих в восприятии раздражений, проведении возбуждения, а также анализе его свойств  клетками коры большого мозга.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Сенсорные рецепторы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Типичные взаимоотношения между рецепторным потенциалом и потенциалом действия при сверхпороговом уровне рецепторного потенциала</vt:lpstr>
      <vt:lpstr>Презентация PowerPoint</vt:lpstr>
      <vt:lpstr>Интеро- и экстерорецепторы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Физиология сенсорных систем</dc:title>
  <dc:creator>User</dc:creator>
  <cp:lastModifiedBy>Nitrium</cp:lastModifiedBy>
  <cp:revision>48</cp:revision>
  <dcterms:created xsi:type="dcterms:W3CDTF">2012-02-16T16:29:22Z</dcterms:created>
  <dcterms:modified xsi:type="dcterms:W3CDTF">2020-05-13T13:41:46Z</dcterms:modified>
</cp:coreProperties>
</file>