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69" r:id="rId16"/>
    <p:sldId id="273" r:id="rId17"/>
    <p:sldId id="272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2" r:id="rId26"/>
    <p:sldId id="29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303" r:id="rId41"/>
    <p:sldId id="304" r:id="rId42"/>
    <p:sldId id="305" r:id="rId43"/>
    <p:sldId id="299" r:id="rId44"/>
    <p:sldId id="300" r:id="rId45"/>
    <p:sldId id="301" r:id="rId46"/>
    <p:sldId id="302" r:id="rId47"/>
    <p:sldId id="306" r:id="rId48"/>
    <p:sldId id="307" r:id="rId49"/>
    <p:sldId id="309" r:id="rId50"/>
    <p:sldId id="310" r:id="rId51"/>
    <p:sldId id="308" r:id="rId52"/>
    <p:sldId id="296" r:id="rId53"/>
    <p:sldId id="297" r:id="rId54"/>
    <p:sldId id="311" r:id="rId55"/>
    <p:sldId id="312" r:id="rId56"/>
    <p:sldId id="314" r:id="rId57"/>
    <p:sldId id="298" r:id="rId58"/>
    <p:sldId id="31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Новая Россия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Россия на современном этапе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Экономическая жизнь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Приватизация жилья</a:t>
            </a:r>
          </a:p>
          <a:p>
            <a:r>
              <a:rPr lang="ru-RU" dirty="0" smtClean="0"/>
              <a:t>Свобода внутренней и внешней торговли</a:t>
            </a:r>
          </a:p>
          <a:p>
            <a:r>
              <a:rPr lang="ru-RU" dirty="0" smtClean="0"/>
              <a:t>Денежная реформа 1993 г., введение новых денег.</a:t>
            </a:r>
          </a:p>
          <a:p>
            <a:r>
              <a:rPr lang="ru-RU" dirty="0" smtClean="0"/>
              <a:t>Вступление в МВФ, получение кредитов</a:t>
            </a:r>
          </a:p>
          <a:p>
            <a:r>
              <a:rPr lang="ru-RU" dirty="0" smtClean="0"/>
              <a:t>Отмена дотаций предприятиям</a:t>
            </a:r>
          </a:p>
          <a:p>
            <a:r>
              <a:rPr lang="ru-RU" dirty="0" smtClean="0"/>
              <a:t>Деноминация рубля 1997 г.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Дефолт 1998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Итоги экономических реформ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4040188" cy="720080"/>
          </a:xfrm>
        </p:spPr>
        <p:txBody>
          <a:bodyPr/>
          <a:lstStyle/>
          <a:p>
            <a:r>
              <a:rPr lang="ru-RU" dirty="0" smtClean="0"/>
              <a:t>Положительные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41775" cy="648072"/>
          </a:xfrm>
        </p:spPr>
        <p:txBody>
          <a:bodyPr/>
          <a:lstStyle/>
          <a:p>
            <a:r>
              <a:rPr lang="ru-RU" dirty="0" smtClean="0"/>
              <a:t>Отрицательные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Исчез дефицит товаров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торговли и сферы услуг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рыночной инфраструктуры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4041775" cy="37052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Рост цен, обнищание населения, социальная поляризация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Вывоз сырья и капиталов за границу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Криминализация экономики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Упадок производства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Упадок науки и культуры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Безработица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Демографический кризис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62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Политический кризис 1993 г.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81000" y="1772816"/>
            <a:ext cx="4041648" cy="929354"/>
          </a:xfrm>
        </p:spPr>
        <p:txBody>
          <a:bodyPr>
            <a:normAutofit/>
          </a:bodyPr>
          <a:lstStyle/>
          <a:p>
            <a:r>
              <a:rPr lang="ru-RU" dirty="0" smtClean="0"/>
              <a:t>Президент (исполнительная власть)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721225" y="1772816"/>
            <a:ext cx="4041775" cy="929354"/>
          </a:xfrm>
        </p:spPr>
        <p:txBody>
          <a:bodyPr>
            <a:normAutofit/>
          </a:bodyPr>
          <a:lstStyle/>
          <a:p>
            <a:r>
              <a:rPr lang="ru-RU" dirty="0" smtClean="0"/>
              <a:t>Верховный Совет (законодательная власть)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381000" y="3068959"/>
            <a:ext cx="4041648" cy="3525759"/>
          </a:xfrm>
        </p:spPr>
        <p:txBody>
          <a:bodyPr>
            <a:normAutofit/>
          </a:bodyPr>
          <a:lstStyle/>
          <a:p>
            <a:r>
              <a:rPr lang="ru-RU" dirty="0" smtClean="0"/>
              <a:t>Усиление президентской власти</a:t>
            </a:r>
          </a:p>
          <a:p>
            <a:r>
              <a:rPr lang="ru-RU" dirty="0" smtClean="0"/>
              <a:t>Продолжение либеральных экономических реформ</a:t>
            </a:r>
          </a:p>
          <a:p>
            <a:r>
              <a:rPr lang="ru-RU" dirty="0" smtClean="0"/>
              <a:t>Принятие новой Конституции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718304" y="3212975"/>
            <a:ext cx="4041775" cy="3381743"/>
          </a:xfrm>
        </p:spPr>
        <p:txBody>
          <a:bodyPr/>
          <a:lstStyle/>
          <a:p>
            <a:r>
              <a:rPr lang="ru-RU" dirty="0" smtClean="0"/>
              <a:t>Сохранение полноты власти у Съезда народных депутатов</a:t>
            </a:r>
          </a:p>
          <a:p>
            <a:r>
              <a:rPr lang="ru-RU" dirty="0" smtClean="0"/>
              <a:t>Против поспешности , необдуманности и злоупотреблений при проведении реформ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Политический кризис 1993 г.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апреле 1993 г. был проведен референдум. Большинство высказалось в поддержку Б.Н.Ельцина.</a:t>
            </a:r>
          </a:p>
          <a:p>
            <a:r>
              <a:rPr lang="ru-RU" dirty="0" smtClean="0"/>
              <a:t>Была ускорена разработка новой Конституции, расширявшей полномочия президента. Это вызывало недовольство большинства Верховного Совета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Политический кризис 1993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 сентября Ельцин отправил в отставку вице-премьера А.Руцкого</a:t>
            </a:r>
          </a:p>
          <a:p>
            <a:r>
              <a:rPr lang="ru-RU" dirty="0" smtClean="0"/>
              <a:t>21 сентября Ельцин распустил Верховный Совет</a:t>
            </a:r>
          </a:p>
          <a:p>
            <a:r>
              <a:rPr lang="ru-RU" dirty="0" smtClean="0"/>
              <a:t>Верховный Совет принял решение о прекращении полномочий президента Ельцина и исполнение его обязанностей возложил на А.Руцкого</a:t>
            </a:r>
          </a:p>
          <a:p>
            <a:r>
              <a:rPr lang="ru-RU" dirty="0" smtClean="0"/>
              <a:t>3-4 октября –  осада Белого Дома, затем его вооруженный захват.</a:t>
            </a:r>
          </a:p>
          <a:p>
            <a:r>
              <a:rPr lang="ru-RU" dirty="0" smtClean="0"/>
              <a:t>Члены Верховного Совета арестованы</a:t>
            </a:r>
          </a:p>
          <a:p>
            <a:r>
              <a:rPr lang="ru-RU" dirty="0" smtClean="0"/>
              <a:t>Деятельность Советов всех уровней прекращена, власть передана главам местных администраций.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Конституция РФ. 12 декабря 1993 г.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132856"/>
            <a:ext cx="700040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Конституция РФ. 12 декабря 1993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сохраняя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</a:t>
            </a:r>
          </a:p>
          <a:p>
            <a:pPr marL="68580" indent="0" algn="just"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 РОССИЙСКОЙ ФЕДЕРАЦИИ.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Государственная Дума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12 декабря 1993 г. вместе с референдумом по принятию Конституции состоялись выборы в Государственную Думу. </a:t>
            </a:r>
          </a:p>
          <a:p>
            <a:r>
              <a:rPr lang="ru-RU" dirty="0" smtClean="0"/>
              <a:t>Наибольший успех имела ЛДПР (25%), которая выступала за сильную власть, защиту национальных интересов России, социально ориентированную экономику.</a:t>
            </a:r>
          </a:p>
          <a:p>
            <a:r>
              <a:rPr lang="ru-RU" dirty="0" smtClean="0"/>
              <a:t>Крупную фракцию составили коммунисты вместе с аграрными и национально-патриотическими партиями </a:t>
            </a:r>
          </a:p>
          <a:p>
            <a:r>
              <a:rPr lang="ru-RU" dirty="0" smtClean="0"/>
              <a:t>Апрель 1994 г. – договор об общественном согласии между Президентом и думским большинством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«Министерская чехарда»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Президент Б.Н.Ельцин часто менял руководителей правительства, сваливая на них ответственность за неудачи.</a:t>
            </a:r>
          </a:p>
          <a:p>
            <a:r>
              <a:rPr lang="ru-RU" dirty="0" smtClean="0"/>
              <a:t>Е.Т.Гайдар (1991-1992 гг.) – критические последствия реформ</a:t>
            </a:r>
          </a:p>
          <a:p>
            <a:r>
              <a:rPr lang="ru-RU" dirty="0" smtClean="0"/>
              <a:t>В.С. Черномырдин (1992-1998)</a:t>
            </a:r>
          </a:p>
          <a:p>
            <a:r>
              <a:rPr lang="ru-RU" dirty="0" smtClean="0"/>
              <a:t>С.В.Кириенко (апрель-август 1998 г) – дефолт</a:t>
            </a:r>
          </a:p>
          <a:p>
            <a:r>
              <a:rPr lang="ru-RU" dirty="0" smtClean="0"/>
              <a:t>Е.М.Примаков (август 1998-май 1999 г.) – импичмент</a:t>
            </a:r>
          </a:p>
          <a:p>
            <a:r>
              <a:rPr lang="ru-RU" dirty="0" smtClean="0"/>
              <a:t>С.В.Степашин (май-август 1999 г.) – вторжение боевиков в Дагестан</a:t>
            </a:r>
          </a:p>
          <a:p>
            <a:r>
              <a:rPr lang="ru-RU" dirty="0" err="1" smtClean="0"/>
              <a:t>В.В.Путин</a:t>
            </a:r>
            <a:r>
              <a:rPr lang="ru-RU" dirty="0" smtClean="0"/>
              <a:t> (август 1999 г.)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Экономическая модернизация 1990-х гг. и ее результаты</a:t>
            </a:r>
          </a:p>
          <a:p>
            <a:r>
              <a:rPr lang="ru-RU" dirty="0" smtClean="0"/>
              <a:t>2. Политическая жизнь России 1990-х гг.</a:t>
            </a:r>
          </a:p>
          <a:p>
            <a:r>
              <a:rPr lang="ru-RU" dirty="0" smtClean="0"/>
              <a:t>3. Политика стабилизации 2000-х гг.</a:t>
            </a:r>
          </a:p>
          <a:p>
            <a:r>
              <a:rPr lang="ru-RU" dirty="0" smtClean="0"/>
              <a:t>4. Внешняя политика РФ на современном этапе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Импичмент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Импичмент – это процедура судебного обвинения должностных лиц в совершении ими государственных преступлений, с последующим отстранением от должности.</a:t>
            </a:r>
          </a:p>
          <a:p>
            <a:r>
              <a:rPr lang="ru-RU" dirty="0" smtClean="0"/>
              <a:t>В 1998 г. Дума начала процедуру импичмента в отношении президента Б.Н.Ельцина. Было выдвинуто 5 обвинений: развал СССР, геноцид русского народа, расстрел Белого Дома, развал армии, война в Чечне.</a:t>
            </a:r>
          </a:p>
          <a:p>
            <a:r>
              <a:rPr lang="ru-RU" dirty="0" smtClean="0"/>
              <a:t>15 мая 1999 г. состоялось голосование. Ни по одному вопросу не набрали нужное количество голосов.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31 декабря 1999 г. Б.Н. Ельцин добровольно ушел в отставку.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Политика стабилизации 2000-х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26 марта 2000 г. состоялись досрочные выборы Президент России. Победу в первом туре одержал В.В.Путин, набрав 52,6% голосов. </a:t>
            </a:r>
          </a:p>
          <a:p>
            <a:r>
              <a:rPr lang="ru-RU" dirty="0" smtClean="0"/>
              <a:t>Он сформировал новое правительство и разработал программу экономического развития страны.</a:t>
            </a:r>
          </a:p>
          <a:p>
            <a:r>
              <a:rPr lang="ru-RU" dirty="0" smtClean="0"/>
              <a:t>Курс В.В.Путина предусматривал продолжение экономических реформ, при разумном вмешательстве государства в экономические процессы и активной социальной политике.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864096"/>
          </a:xfrm>
        </p:spPr>
        <p:txBody>
          <a:bodyPr/>
          <a:lstStyle/>
          <a:p>
            <a:r>
              <a:rPr lang="ru-RU" dirty="0" smtClean="0"/>
              <a:t>Президенты России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452259" y="1700808"/>
            <a:ext cx="4040188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Реформы любой ценой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041775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Улучшение условий жизни народа</a:t>
            </a:r>
            <a:endParaRPr lang="ru-RU" dirty="0"/>
          </a:p>
        </p:txBody>
      </p:sp>
      <p:pic>
        <p:nvPicPr>
          <p:cNvPr id="9" name="Содержимое 6" descr="600full-boris-yeltsi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3456384" cy="3886200"/>
          </a:xfr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8" name="Picture 4" descr="https://24smi.org/public/media/news/2016/12/13/X1dBabGlEM5n_putin-zaiavil-o-gotovnosti-normalizovat-otnosheniia-rossii-_IVulra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47" y="3124633"/>
            <a:ext cx="4409130" cy="30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Возрождение личного достоинства граждан во имя высокого национального достоинства страны</a:t>
            </a:r>
          </a:p>
          <a:p>
            <a:r>
              <a:rPr lang="ru-RU" dirty="0" smtClean="0"/>
              <a:t>2.Побороть собственную бедность</a:t>
            </a:r>
          </a:p>
          <a:p>
            <a:r>
              <a:rPr lang="ru-RU" dirty="0" smtClean="0"/>
              <a:t>3. Обеспечить надежность права собственности и оградить предпринимателя от произвола</a:t>
            </a:r>
          </a:p>
          <a:p>
            <a:r>
              <a:rPr lang="ru-RU" dirty="0" smtClean="0"/>
              <a:t>4. Строить внешнюю политику, исходя из национальных интересов страны.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Экономические реформы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земельная, передача земли в частную собственность (2001);</a:t>
            </a:r>
          </a:p>
          <a:p>
            <a:pPr lvl="0"/>
            <a:r>
              <a:rPr lang="ru-RU" dirty="0" smtClean="0"/>
              <a:t>налоговая, установлена единая ставка подоходного налога – 13% (2000)</a:t>
            </a:r>
          </a:p>
          <a:p>
            <a:pPr lvl="0"/>
            <a:r>
              <a:rPr lang="ru-RU" dirty="0" smtClean="0"/>
              <a:t>энергетическая, появление частных производителей электроэнергии (2003);</a:t>
            </a:r>
          </a:p>
          <a:p>
            <a:pPr lvl="0"/>
            <a:r>
              <a:rPr lang="ru-RU" dirty="0" smtClean="0"/>
              <a:t>финансовая, сокращение бюджетного дефицита;</a:t>
            </a:r>
          </a:p>
          <a:p>
            <a:pPr lvl="0"/>
            <a:r>
              <a:rPr lang="ru-RU" dirty="0" smtClean="0"/>
              <a:t>принятие нового Трудового законодательства (2002).</a:t>
            </a:r>
          </a:p>
          <a:p>
            <a:r>
              <a:rPr lang="ru-RU" dirty="0" smtClean="0"/>
              <a:t>программа развития мелкого и среднего бизнеса,  законы о защите прав мелких предпринимателей (2003)</a:t>
            </a:r>
          </a:p>
          <a:p>
            <a:r>
              <a:rPr lang="ru-RU" dirty="0" smtClean="0"/>
              <a:t> В 2002-2006 гг. были приняты антимонопольные законы. </a:t>
            </a:r>
          </a:p>
          <a:p>
            <a:r>
              <a:rPr lang="ru-RU" dirty="0" smtClean="0"/>
              <a:t>Создание особых экономических зон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реформы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2004 г. был создан Стабилизационный фонд, для защиты и поддержки экономики на случай возможных кризисов. Это финансовые активы, которыми распоряжалось правительство. Для привлечения инвестиций был создан Инвестиционный фонд. В 2004 – 2007 гг. была погашена значительная часть внешнего долга, накопившаяся за 1980-1990-е гг., выплачены долги царского правительства Романовых. К 2008 г. внешний долг России сократился до уровня, который считается низким (515 млрд. долларов; для сравнения: внешний долг США – 16 триллионов долларов).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r>
              <a:rPr lang="ru-RU" dirty="0" smtClean="0"/>
              <a:t>Антикризисная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2008-2009 гг. – мировой экономический кризис.</a:t>
            </a:r>
          </a:p>
          <a:p>
            <a:r>
              <a:rPr lang="ru-RU" dirty="0" smtClean="0"/>
              <a:t>На антикризисные меры выделено 2412 млрд. руб.: поддержка банков, отдельных отраслей промышленности, строительство, индексация денежных выплат.</a:t>
            </a:r>
          </a:p>
          <a:p>
            <a:r>
              <a:rPr lang="ru-RU" dirty="0" smtClean="0"/>
              <a:t>К середине 2009 г. экономический спад в России остановился, в 2010-2012 начался подъем экономики.</a:t>
            </a:r>
          </a:p>
          <a:p>
            <a:r>
              <a:rPr lang="ru-RU" dirty="0" smtClean="0"/>
              <a:t>С 2013 г. начинается застой в производстве, а с 2014 г. спад, связанный с введением экономических санкций в отношении банков, компаний и отдельных секторов российской экономики.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реформы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пенсионная, введение трудовой и накопительной частей пенсии;</a:t>
            </a:r>
          </a:p>
          <a:p>
            <a:pPr lvl="0"/>
            <a:r>
              <a:rPr lang="ru-RU" dirty="0" smtClean="0"/>
              <a:t>система адресной помощи малоимущим;</a:t>
            </a:r>
          </a:p>
          <a:p>
            <a:pPr lvl="0"/>
            <a:r>
              <a:rPr lang="ru-RU" dirty="0" smtClean="0"/>
              <a:t>индексация заработной платы, пособий и т.п.</a:t>
            </a:r>
          </a:p>
          <a:p>
            <a:pPr lvl="0"/>
            <a:r>
              <a:rPr lang="ru-RU" dirty="0" smtClean="0"/>
              <a:t>монетизация льгот</a:t>
            </a:r>
          </a:p>
          <a:p>
            <a:pPr lvl="0"/>
            <a:r>
              <a:rPr lang="ru-RU" dirty="0" smtClean="0"/>
              <a:t>«национальные  проекты»: доступное жилье, образование, здравоохранение, развитие АПК.</a:t>
            </a:r>
          </a:p>
          <a:p>
            <a:pPr lvl="0"/>
            <a:r>
              <a:rPr lang="ru-RU" dirty="0" smtClean="0"/>
              <a:t>Материнский капитал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Административные реформы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Создание «вертикали власти» – система Федеральных округов с полномочными представителями Президента</a:t>
            </a:r>
          </a:p>
          <a:p>
            <a:r>
              <a:rPr lang="ru-RU" dirty="0" smtClean="0"/>
              <a:t>Изменение порядка формирования Совета Федерации – вместо губернаторов по 2 представителя от каждого субъекта федерации</a:t>
            </a:r>
          </a:p>
          <a:p>
            <a:r>
              <a:rPr lang="ru-RU" dirty="0" smtClean="0"/>
              <a:t>Создание Государственного Совета – консультативного органа</a:t>
            </a:r>
          </a:p>
          <a:p>
            <a:r>
              <a:rPr lang="ru-RU" dirty="0" smtClean="0"/>
              <a:t>Создание Общественной Палаты – институт негосударственного контроля</a:t>
            </a:r>
          </a:p>
          <a:p>
            <a:r>
              <a:rPr lang="ru-RU" dirty="0" smtClean="0"/>
              <a:t>Изменение системы выборов в Госдуму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Прочие изменения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Судебная реформа, в том числе создание новых кодексов законов</a:t>
            </a:r>
          </a:p>
          <a:p>
            <a:r>
              <a:rPr lang="ru-RU" dirty="0" smtClean="0"/>
              <a:t>Военная реформа (служба по контракту, альтернативная служба)</a:t>
            </a:r>
          </a:p>
          <a:p>
            <a:r>
              <a:rPr lang="ru-RU" dirty="0" smtClean="0"/>
              <a:t>Программы развития регионов</a:t>
            </a:r>
          </a:p>
          <a:p>
            <a:r>
              <a:rPr lang="ru-RU" dirty="0" smtClean="0"/>
              <a:t>Развитие науки (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, </a:t>
            </a:r>
            <a:r>
              <a:rPr lang="ru-RU" dirty="0" err="1" smtClean="0"/>
              <a:t>Сколково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Развитие физкультурного движения и спорта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Экономическая модернизация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В области внутренней политики руководство суверенной России определило несколько приоритетных задач. Первая из них – глубокая реформа экономики, переход к рыночным методам хозяйствования.</a:t>
            </a:r>
          </a:p>
          <a:p>
            <a:endParaRPr lang="ru-RU" dirty="0"/>
          </a:p>
        </p:txBody>
      </p:sp>
      <p:pic>
        <p:nvPicPr>
          <p:cNvPr id="6" name="Содержимое 6" descr="600full-boris-yelts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6334" y="2249488"/>
            <a:ext cx="3202332" cy="4525962"/>
          </a:xfrm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Предотвращен распад страны, остановлена война на Кавказе</a:t>
            </a:r>
          </a:p>
          <a:p>
            <a:r>
              <a:rPr lang="ru-RU" dirty="0" smtClean="0"/>
              <a:t>Рост ВВП страны 2000-2007 на 72%</a:t>
            </a:r>
          </a:p>
          <a:p>
            <a:r>
              <a:rPr lang="ru-RU" dirty="0" smtClean="0"/>
              <a:t>Увеличен объем иностранных инвестиций в российскую экономику в 7 раз</a:t>
            </a:r>
          </a:p>
          <a:p>
            <a:r>
              <a:rPr lang="ru-RU" dirty="0" smtClean="0"/>
              <a:t>Внешний долг сократился до 3% ВВП</a:t>
            </a:r>
          </a:p>
          <a:p>
            <a:r>
              <a:rPr lang="ru-RU" dirty="0" smtClean="0"/>
              <a:t>Созданы финансовые резервы, укреплен рубль</a:t>
            </a:r>
          </a:p>
          <a:p>
            <a:r>
              <a:rPr lang="ru-RU" dirty="0" smtClean="0"/>
              <a:t>Выросли доходы населения в 2,5 раза</a:t>
            </a:r>
          </a:p>
          <a:p>
            <a:r>
              <a:rPr lang="ru-RU" dirty="0" smtClean="0"/>
              <a:t>Сократилась безработица</a:t>
            </a:r>
          </a:p>
          <a:p>
            <a:r>
              <a:rPr lang="ru-RU" dirty="0" smtClean="0"/>
              <a:t>Выросла рождаемость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внешней политики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1991 – начало 1996 – этап прозападного внешнеполитического курса, «крайний </a:t>
            </a:r>
            <a:r>
              <a:rPr lang="ru-RU" sz="2000" dirty="0" err="1" smtClean="0"/>
              <a:t>атлантизм</a:t>
            </a:r>
            <a:r>
              <a:rPr lang="ru-RU" sz="2000" dirty="0" smtClean="0"/>
              <a:t>». Период становления внешней политики, разработка концепции, поиск роли России в новом мире. Министр иностранных дел А. В. Козырев. </a:t>
            </a:r>
          </a:p>
          <a:p>
            <a:r>
              <a:rPr lang="ru-RU" sz="2000" dirty="0" smtClean="0"/>
              <a:t>Ориентация на западные страны (США и Западную Европу) и стратегическое партнерство с США. Вытеснены отношения с Африкой, странами Латинской Америки и Азиатско-Тихоокеанского региона. </a:t>
            </a:r>
          </a:p>
          <a:p>
            <a:r>
              <a:rPr lang="ru-RU" sz="2000" dirty="0" smtClean="0"/>
              <a:t>Взаимоотношения со странами СНГ.  В рамках СНГ руководство России подписало несколько сотен документов: договор о коллективной безопасности (1992), Устав СНГ (1993), о создании единого рублевого пространства, о режиме границ, о совместном изучении космоса, о создании Таможенного союза и т.д. Урегулирование межнациональные конфликты: приднестровский, таджикский, грузино-абхазский, грузино-осетинский, армяно-азербайджанский. Удалось избежать гражданской войны на территории России.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внешней политики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r>
              <a:rPr lang="ru-RU" sz="1800" dirty="0" smtClean="0">
                <a:cs typeface="Aharoni" pitchFamily="2" charset="-79"/>
              </a:rPr>
              <a:t>С 1996 по 2000 гг. – изменение содержания внешней политики России. Концепция Евгения Примакова: 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приоритет российских интересов во взаимоотношениях с Западом, не допуская при этом обострения отношений;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поддержка идеи многополярного мира и поиск новых союзников на Востоке;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прагматичное понимание национальных интересов и отстаивание своей национальной безопасности.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продолжение экономической интеграции России в мировой экономике;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экономическая интеграция в рамках СНГ;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активное участие в международном переговорном процессе, посредничество в урегулировании крупных проблем: Ближний Восток, Балканы, Северная Корея;</a:t>
            </a:r>
          </a:p>
          <a:p>
            <a:pPr lvl="0"/>
            <a:r>
              <a:rPr lang="ru-RU" sz="1800" dirty="0" smtClean="0">
                <a:cs typeface="Aharoni" pitchFamily="2" charset="-79"/>
              </a:rPr>
              <a:t> «</a:t>
            </a:r>
            <a:r>
              <a:rPr lang="ru-RU" sz="1800" dirty="0" err="1" smtClean="0">
                <a:cs typeface="Aharoni" pitchFamily="2" charset="-79"/>
              </a:rPr>
              <a:t>евроазийство</a:t>
            </a:r>
            <a:r>
              <a:rPr lang="ru-RU" sz="1800" dirty="0" smtClean="0">
                <a:cs typeface="Aharoni" pitchFamily="2" charset="-79"/>
              </a:rPr>
              <a:t>»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 В этот период были разработана концепция национальной безопасности</a:t>
            </a:r>
          </a:p>
          <a:p>
            <a:endParaRPr lang="ru-RU" sz="18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2000-2005 – Путинский этап. Главной чертой политики президента Путина явилось активное личное участие в определении внешнего курса страны, широкая дипломатическая деятельность и прагматический курс. Он был более сбалансированным. </a:t>
            </a:r>
          </a:p>
          <a:p>
            <a:r>
              <a:rPr lang="ru-RU" dirty="0" smtClean="0"/>
              <a:t>Основной принцип – национальная безопасность страны, укрепление ее суверенитета и территориальной целостности. Особо подчеркивалось, что РФ является «великой державой, одним из влиятельных центров современного мира, активный участник его глобальных перемен, выступающий за стабильный и демократический миропорядок». </a:t>
            </a:r>
          </a:p>
          <a:p>
            <a:r>
              <a:rPr lang="ru-RU" dirty="0" smtClean="0"/>
              <a:t>Четко определена модель мироустройства, отвечающая национальным интересам России: многополярная система международных отношений на основе взаимного учета интересов суверенных государств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третьего 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третьем этапе изменились взаимоотношения России с США. «Силовое доминирование США» было признано одной из угроз национальным интересам России». Негативное отношение сохранялось к расширению НАТО на восток. Отношения с США заняли третью позицию, после СНГ и Европы. Главным стало </a:t>
            </a:r>
            <a:r>
              <a:rPr lang="ru-RU" b="1" dirty="0" smtClean="0"/>
              <a:t>направление СНГ</a:t>
            </a:r>
            <a:r>
              <a:rPr lang="ru-RU" dirty="0" smtClean="0"/>
              <a:t> – многостороннее и двустороннее партнерство со всеми странами СНГ, особенно в таких проектах, как Таможенный союз и Договор о коллективной безопасности, статуса Каспийского моря, защиты прав русскоязычного населения и сохранения общего культурного наследия.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третьего 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Вторым по значению приоритетом определялись </a:t>
            </a:r>
            <a:r>
              <a:rPr lang="ru-RU" b="1" dirty="0" smtClean="0"/>
              <a:t>отношения с европейскими странами</a:t>
            </a:r>
            <a:r>
              <a:rPr lang="ru-RU" dirty="0" smtClean="0"/>
              <a:t>, как на двустороннем уровне (прежде всего с Великобританией, Германией, Италией и Францией), так и на уровне конструктивного взаимодействия с Европейским Союзом. Выросло значение во внешней политики </a:t>
            </a:r>
            <a:r>
              <a:rPr lang="ru-RU" b="1" dirty="0" smtClean="0"/>
              <a:t>азиатского направления</a:t>
            </a:r>
            <a:r>
              <a:rPr lang="ru-RU" dirty="0" smtClean="0"/>
              <a:t>, связанное с задачей экономического подъема Сибири и Дальнего Востока. Партнерство России с ведущими азиатскими странами – Китаем, Индией, Японией стало приоритетным. Россия активно участвует в форуме «Азиатско-тихоокеанское экономическое сотрудничество», региональном форуме Ассоциации стран Юго-Восточной Азии (АСЕАН) по безопасности, в созданной Шанхайской организации сотрудничества  (ШОС: Россия, Китай, Казахстан, Киргизия, Таджикистан, Узбекистан). Москва выступала с инициативой заключения мирного договора с Японией. Была создана совместная Российско-японская комиссия по экономическому сотрудничеству.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2005 – по настоящее время: курс стал жестче, менее компромиссный (особенно с 2014 г., после введения экономических санкций против России) при сохранении идеи </a:t>
            </a:r>
            <a:r>
              <a:rPr lang="ru-RU" sz="2200" dirty="0" err="1" smtClean="0"/>
              <a:t>многополярности</a:t>
            </a:r>
            <a:r>
              <a:rPr lang="ru-RU" sz="2200" dirty="0" smtClean="0"/>
              <a:t>, невмешательства в военные коалиции. </a:t>
            </a:r>
          </a:p>
          <a:p>
            <a:pPr lvl="0"/>
            <a:r>
              <a:rPr lang="ru-RU" sz="2200" dirty="0" smtClean="0"/>
              <a:t>Россия крупная мировая держава и самостоятельный участник мировой политики;</a:t>
            </a:r>
          </a:p>
          <a:p>
            <a:pPr lvl="0"/>
            <a:r>
              <a:rPr lang="ru-RU" sz="2200" dirty="0" smtClean="0"/>
              <a:t>продолжает политики интеграции в глобальные мировые структуры (вступление в ВТО, 2011 г.);</a:t>
            </a:r>
          </a:p>
          <a:p>
            <a:pPr lvl="0"/>
            <a:r>
              <a:rPr lang="ru-RU" sz="2200" dirty="0" smtClean="0"/>
              <a:t> открытость политики, поддержка идеи «многополюсного мира»; </a:t>
            </a:r>
          </a:p>
          <a:p>
            <a:pPr lvl="0"/>
            <a:r>
              <a:rPr lang="ru-RU" sz="2200" dirty="0" smtClean="0"/>
              <a:t>готовность РФ участвовать в многомиллионных проектах поддержки беднейших стран мира – программа борьбы с пандемией (птичий грипп, лихорадка </a:t>
            </a:r>
            <a:r>
              <a:rPr lang="ru-RU" sz="2200" dirty="0" err="1" smtClean="0"/>
              <a:t>Эбола</a:t>
            </a:r>
            <a:r>
              <a:rPr lang="ru-RU" sz="2200" dirty="0" smtClean="0"/>
              <a:t>), борьбы с бедностью, и в программах противодействия терроризму.</a:t>
            </a:r>
          </a:p>
          <a:p>
            <a:pPr>
              <a:buNone/>
            </a:pPr>
            <a:r>
              <a:rPr lang="ru-RU" sz="2200" dirty="0" smtClean="0"/>
              <a:t> </a:t>
            </a:r>
          </a:p>
          <a:p>
            <a:pPr>
              <a:buNone/>
            </a:pPr>
            <a:r>
              <a:rPr lang="ru-RU" sz="2200" dirty="0" smtClean="0"/>
              <a:t> 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Отношения со странами Запада.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Россия стала правопреемницей СССР, </a:t>
            </a:r>
            <a:r>
              <a:rPr lang="ru-RU" dirty="0"/>
              <a:t>унаследовала все его международные права и </a:t>
            </a:r>
            <a:r>
              <a:rPr lang="ru-RU" dirty="0" smtClean="0"/>
              <a:t>обязательства, получила его место </a:t>
            </a:r>
            <a:r>
              <a:rPr lang="ru-RU" dirty="0"/>
              <a:t>в Совете Безопасности </a:t>
            </a:r>
            <a:r>
              <a:rPr lang="ru-RU" dirty="0" smtClean="0"/>
              <a:t>ООН </a:t>
            </a:r>
            <a:r>
              <a:rPr lang="ru-RU" dirty="0"/>
              <a:t>и </a:t>
            </a:r>
            <a:r>
              <a:rPr lang="ru-RU" dirty="0" smtClean="0"/>
              <a:t>во </a:t>
            </a:r>
            <a:r>
              <a:rPr lang="ru-RU" dirty="0"/>
              <a:t>всех международных </a:t>
            </a:r>
            <a:r>
              <a:rPr lang="ru-RU" dirty="0" smtClean="0"/>
              <a:t>организациях.</a:t>
            </a:r>
          </a:p>
          <a:p>
            <a:r>
              <a:rPr lang="ru-RU" dirty="0" smtClean="0"/>
              <a:t>В 1996 г. вступила в Совет Европы.</a:t>
            </a:r>
          </a:p>
          <a:p>
            <a:r>
              <a:rPr lang="ru-RU" dirty="0" smtClean="0"/>
              <a:t>В 1997 г. была принята в «Большую семерку» (до 2014 г.) и «Парижский клуб кредиторов».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США. Политика уступок.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 февраля 1992 г. РФ и США подписали Декларацию о прекращении «холодной войны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 1993 г. между ними заключен Договор СНВ-2.</a:t>
            </a:r>
          </a:p>
          <a:p>
            <a:r>
              <a:rPr lang="ru-RU" dirty="0" smtClean="0"/>
              <a:t>В  1996 г. Россия присоединилась к программе НАТО «Партнерство во имя мира», предполагающая возможность военного сотрудничества.</a:t>
            </a:r>
          </a:p>
          <a:p>
            <a:r>
              <a:rPr lang="ru-RU" dirty="0"/>
              <a:t> 27 мая 1997 года в Париже был подписан Акт о взаимных отношениях, сотрудничестве и безопасности между РФ и НАТО. Стороны перестали рассматривать друг друга как противников, и НАТО официально заверило Россию, что не будет размещать на постоянной основе вооружённые контингенты на территории новых стран-членов блока.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США. Начало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Война в Чечне. Экономические санкции против России.</a:t>
            </a:r>
          </a:p>
          <a:p>
            <a:r>
              <a:rPr lang="ru-RU" dirty="0" smtClean="0"/>
              <a:t>Принятие в НАТО стран </a:t>
            </a:r>
            <a:r>
              <a:rPr lang="ru-RU" dirty="0"/>
              <a:t>Восточной Европы</a:t>
            </a:r>
            <a:r>
              <a:rPr lang="ru-RU" dirty="0" smtClean="0"/>
              <a:t>. Строительство военных баз НАТО на их территории.</a:t>
            </a:r>
          </a:p>
          <a:p>
            <a:r>
              <a:rPr lang="ru-RU" dirty="0" smtClean="0"/>
              <a:t>1999 г. – Балканский кризис, бомбардировки самолетами НАТО сербских городов. «Разворот над Атлантикой».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4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dirty="0" smtClean="0"/>
              <a:t>«Шоковая терапия»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752528" cy="4641379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2 января 1992 г. была проведена либерализация цен, установлено свободное ценообразование.  Устанавливался свободный курс рубля по отношению к иностранной валюте.  </a:t>
            </a:r>
            <a:endParaRPr lang="ru-RU" sz="3200" dirty="0"/>
          </a:p>
        </p:txBody>
      </p:sp>
      <p:pic>
        <p:nvPicPr>
          <p:cNvPr id="5" name="Содержимое 7" descr="ga2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744416" cy="4104456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США. 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Россия не поддержала вторжения США в Ирак в 2003 г. и в Ливию в 2011 г., но не смогла предотвратить их. </a:t>
            </a:r>
            <a:r>
              <a:rPr lang="ru-RU" dirty="0" smtClean="0"/>
              <a:t>Также Россия </a:t>
            </a:r>
            <a:r>
              <a:rPr lang="ru-RU" dirty="0"/>
              <a:t>не смогла противостоять «цветным революциям», организованным при поддержке США в Грузии (2003), Украине (2004), Киргизии (2005), в ходе которых к власти пришли антироссийские силы.</a:t>
            </a:r>
          </a:p>
          <a:p>
            <a:r>
              <a:rPr lang="ru-RU" dirty="0"/>
              <a:t>В своей Мюнхенской речи 10 февраля 2007 г. В.В. Путин в резкой форме раскритиковал внешнюю политику США, неоправданное применение силы к ряду государств, навязывание «однополярного мира», расширение НАТО на Восток. В Валдайской речи, произнесенной в Сочи 24 октября 2014 г., В.В. Путин обвинил США и их союзников в разрушении существующей системы международной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5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229600" cy="56651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 2010 г. Соединённые </a:t>
            </a:r>
            <a:r>
              <a:rPr lang="ru-RU" dirty="0"/>
              <a:t>Штаты и Российская Федерация </a:t>
            </a:r>
            <a:r>
              <a:rPr lang="ru-RU" dirty="0" smtClean="0"/>
              <a:t>заняли </a:t>
            </a:r>
            <a:r>
              <a:rPr lang="ru-RU" dirty="0"/>
              <a:t>резко противоречащие друг другу позиции по ряду вопросов: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«цветных революций» на </a:t>
            </a:r>
            <a:r>
              <a:rPr lang="ru-RU" dirty="0" smtClean="0"/>
              <a:t>постсоветском </a:t>
            </a:r>
            <a:r>
              <a:rPr lang="ru-RU" dirty="0"/>
              <a:t>пространстве;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непризнанных властей Абхазии, Южной Осетии и Приднестровья;</a:t>
            </a:r>
          </a:p>
          <a:p>
            <a:r>
              <a:rPr lang="ru-RU" dirty="0" smtClean="0"/>
              <a:t>Вступление </a:t>
            </a:r>
            <a:r>
              <a:rPr lang="ru-RU" dirty="0"/>
              <a:t>Украины и Грузии в НАТО;</a:t>
            </a:r>
          </a:p>
          <a:p>
            <a:r>
              <a:rPr lang="ru-RU" dirty="0" smtClean="0"/>
              <a:t>Строительство </a:t>
            </a:r>
            <a:r>
              <a:rPr lang="ru-RU" dirty="0"/>
              <a:t>системы ПРО;</a:t>
            </a:r>
          </a:p>
          <a:p>
            <a:r>
              <a:rPr lang="ru-RU" dirty="0" smtClean="0"/>
              <a:t>Продвижение </a:t>
            </a:r>
            <a:r>
              <a:rPr lang="ru-RU" dirty="0"/>
              <a:t>трубопроводов, доставляющих каспийскую нефть в обход российской </a:t>
            </a:r>
            <a:r>
              <a:rPr lang="ru-RU" dirty="0" smtClean="0"/>
              <a:t>территории</a:t>
            </a:r>
            <a:r>
              <a:rPr lang="ru-RU" dirty="0"/>
              <a:t>;</a:t>
            </a:r>
          </a:p>
          <a:p>
            <a:r>
              <a:rPr lang="ru-RU" dirty="0" smtClean="0"/>
              <a:t>Независимость </a:t>
            </a:r>
            <a:r>
              <a:rPr lang="ru-RU" dirty="0"/>
              <a:t>Косово;</a:t>
            </a:r>
          </a:p>
          <a:p>
            <a:r>
              <a:rPr lang="ru-RU" dirty="0" smtClean="0"/>
              <a:t>Строительство </a:t>
            </a:r>
            <a:r>
              <a:rPr lang="ru-RU" dirty="0"/>
              <a:t>ядерного реактора в </a:t>
            </a:r>
            <a:r>
              <a:rPr lang="ru-RU" dirty="0" err="1"/>
              <a:t>Бушере</a:t>
            </a:r>
            <a:r>
              <a:rPr lang="ru-RU" dirty="0"/>
              <a:t>, Исламская Республика Иран;</a:t>
            </a:r>
          </a:p>
          <a:p>
            <a:r>
              <a:rPr lang="ru-RU" dirty="0" smtClean="0"/>
              <a:t>Военные </a:t>
            </a:r>
            <a:r>
              <a:rPr lang="ru-RU" dirty="0"/>
              <a:t>поставки Венесуэле;</a:t>
            </a:r>
          </a:p>
          <a:p>
            <a:r>
              <a:rPr lang="ru-RU" dirty="0" smtClean="0"/>
              <a:t>Приём </a:t>
            </a:r>
            <a:r>
              <a:rPr lang="ru-RU" dirty="0"/>
              <a:t>в Москве представителей террористического движения «</a:t>
            </a:r>
            <a:r>
              <a:rPr lang="ru-RU" dirty="0" err="1"/>
              <a:t>Хамас</a:t>
            </a:r>
            <a:r>
              <a:rPr lang="ru-RU" dirty="0"/>
              <a:t>» после его победы на выборах в Палестине.</a:t>
            </a:r>
          </a:p>
          <a:p>
            <a:pPr marL="109728" indent="0">
              <a:buNone/>
            </a:pPr>
            <a:r>
              <a:rPr lang="ru-RU" dirty="0"/>
              <a:t>Обострение отношений </a:t>
            </a:r>
            <a:r>
              <a:rPr lang="ru-RU" dirty="0" smtClean="0"/>
              <a:t>происходило </a:t>
            </a:r>
            <a:r>
              <a:rPr lang="ru-RU" dirty="0"/>
              <a:t>на фоне массированных обвинений российских властей в сворачивании демократии, и требованиях исключить Россию из G8, и не допускать в ВТО.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7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ru-RU" dirty="0" smtClean="0"/>
              <a:t>Россия и ЕС. 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9" y="1700808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В 1997 г. между </a:t>
            </a:r>
            <a:r>
              <a:rPr lang="ru-RU" dirty="0"/>
              <a:t>ЕС и </a:t>
            </a:r>
            <a:r>
              <a:rPr lang="ru-RU" dirty="0" smtClean="0"/>
              <a:t>Россией было заключено </a:t>
            </a:r>
            <a:r>
              <a:rPr lang="ru-RU" dirty="0"/>
              <a:t>Соглашение о партнерстве и сотрудничестве (СПС). Одной из основных целей данного Соглашения было развитие торговли и инвестиций между </a:t>
            </a:r>
            <a:r>
              <a:rPr lang="ru-RU" dirty="0" smtClean="0"/>
              <a:t>странами, </a:t>
            </a:r>
            <a:r>
              <a:rPr lang="ru-RU" dirty="0"/>
              <a:t>а также развитие экономических отношений</a:t>
            </a:r>
            <a:r>
              <a:rPr lang="ru-RU" dirty="0" smtClean="0"/>
              <a:t>.</a:t>
            </a:r>
          </a:p>
          <a:p>
            <a:r>
              <a:rPr lang="ru-RU" dirty="0"/>
              <a:t>ЕС и Россия </a:t>
            </a:r>
            <a:r>
              <a:rPr lang="ru-RU" dirty="0" smtClean="0"/>
              <a:t>сотрудничают </a:t>
            </a:r>
            <a:r>
              <a:rPr lang="ru-RU" dirty="0"/>
              <a:t>по </a:t>
            </a:r>
            <a:r>
              <a:rPr lang="ru-RU" dirty="0" smtClean="0"/>
              <a:t>различным двухсторонним </a:t>
            </a:r>
            <a:r>
              <a:rPr lang="ru-RU" dirty="0"/>
              <a:t>и международным вопросам, включая проблемы изменения климата, торговлю наркотиками и торговлю людьми, организованную преступность, борьбу с терроризмом, нераспространение ядерного оружия, процесс мирного урегулирования на Ближнем Востоке и защиту прав человека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</a:t>
            </a:r>
            <a:r>
              <a:rPr lang="ru-RU" dirty="0"/>
              <a:t>2014 </a:t>
            </a:r>
            <a:r>
              <a:rPr lang="ru-RU" dirty="0" smtClean="0"/>
              <a:t>г. вхождение Крыма в состав России и конфликт </a:t>
            </a:r>
            <a:r>
              <a:rPr lang="ru-RU" dirty="0"/>
              <a:t>на востоке Украины оказали </a:t>
            </a:r>
            <a:r>
              <a:rPr lang="ru-RU" dirty="0" smtClean="0"/>
              <a:t>серьезное негативное </a:t>
            </a:r>
            <a:r>
              <a:rPr lang="ru-RU" dirty="0"/>
              <a:t>влияние на двухсторонний политический диалог. </a:t>
            </a:r>
            <a:r>
              <a:rPr lang="ru-RU" dirty="0" smtClean="0"/>
              <a:t>В результате санкций некоторые </a:t>
            </a:r>
            <a:r>
              <a:rPr lang="ru-RU" dirty="0"/>
              <a:t>механизмы сотрудничества </a:t>
            </a:r>
            <a:r>
              <a:rPr lang="ru-RU" dirty="0" smtClean="0"/>
              <a:t>оказались заморожены.</a:t>
            </a:r>
          </a:p>
          <a:p>
            <a:r>
              <a:rPr lang="ru-RU" dirty="0" smtClean="0"/>
              <a:t>Однако </a:t>
            </a:r>
            <a:r>
              <a:rPr lang="ru-RU" dirty="0"/>
              <a:t>ЕС до сих пор остается ключевым торговым партнером для России: так, в 2018 году товарооборот между ЕС и Россией достиг 253.6 млрд евро, что составляет порядка 42.8% российской торговли.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0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СНГ.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Курс на максимальную дезинтеграцию связей с Россией сразу же взяли Литва, Латвия и </a:t>
            </a:r>
            <a:r>
              <a:rPr lang="ru-RU" dirty="0" smtClean="0"/>
              <a:t>Эстония. </a:t>
            </a:r>
          </a:p>
          <a:p>
            <a:r>
              <a:rPr lang="ru-RU" dirty="0" smtClean="0"/>
              <a:t>Остальные </a:t>
            </a:r>
            <a:r>
              <a:rPr lang="ru-RU" dirty="0"/>
              <a:t>бывшие советские республики </a:t>
            </a:r>
            <a:r>
              <a:rPr lang="ru-RU" dirty="0" smtClean="0"/>
              <a:t>образовали вместе </a:t>
            </a:r>
            <a:r>
              <a:rPr lang="ru-RU" dirty="0"/>
              <a:t>с Россией </a:t>
            </a:r>
            <a:r>
              <a:rPr lang="ru-RU" dirty="0" smtClean="0"/>
              <a:t>Содружество Независимых </a:t>
            </a:r>
            <a:r>
              <a:rPr lang="ru-RU" dirty="0"/>
              <a:t>Государств (СНГ). Цели этого объединения не были чётко регламентированы, в рамках СНГ предполагалось заключить двусторонние договоры между суверенными государствами, а также проводить встречи и консультации по тем или иным вопросам. Позднее было установлено поочерёдное председательство стран-членов СНГ, введён пост Исполнительного секретаря, создана Межпарламентская ассамблея, выработан Устав </a:t>
            </a:r>
            <a:r>
              <a:rPr lang="ru-RU" dirty="0" smtClean="0"/>
              <a:t>Содружества (1993 г.).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2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Были созданы </a:t>
            </a:r>
            <a:r>
              <a:rPr lang="ru-RU" dirty="0"/>
              <a:t>органы, координирующие деятельность СНГ, такие как Совет глав государств и Совет глав правительств. Налаживалось взаимодействие между финансовыми и силовыми структурами. </a:t>
            </a:r>
            <a:r>
              <a:rPr lang="ru-RU" dirty="0" smtClean="0"/>
              <a:t>Но реальной </a:t>
            </a:r>
            <a:r>
              <a:rPr lang="ru-RU" dirty="0"/>
              <a:t>интеграции между всеми государствами Содружества не происходило, поэтому на более тесное сближение решила пойти только их часть.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1995 </a:t>
            </a:r>
            <a:r>
              <a:rPr lang="ru-RU" dirty="0" smtClean="0"/>
              <a:t>г. началось формирование </a:t>
            </a:r>
            <a:r>
              <a:rPr lang="ru-RU" dirty="0"/>
              <a:t>таможенного союза между Россией, Белоруссией, Казахстаном и Киргизией. В марте 1996 </a:t>
            </a:r>
            <a:r>
              <a:rPr lang="ru-RU" dirty="0" smtClean="0"/>
              <a:t>г. </a:t>
            </a:r>
            <a:r>
              <a:rPr lang="ru-RU" dirty="0"/>
              <a:t>эти страны подписали договор об углублении интеграции в экономической и гуманитарной сферах. В то же время происходило организационное оформление двустороннего Союза России и Белоруссии, «единого экономического пространства» Казахстана, Узбекистана и Киргизии, а также «</a:t>
            </a:r>
            <a:r>
              <a:rPr lang="ru-RU" dirty="0" err="1"/>
              <a:t>ГУАМа</a:t>
            </a:r>
            <a:r>
              <a:rPr lang="ru-RU" dirty="0"/>
              <a:t>»  – объединения Грузии, Украины, Азербайджана и Молдавии – в целях развития </a:t>
            </a:r>
            <a:r>
              <a:rPr lang="ru-RU" dirty="0" err="1"/>
              <a:t>евроазиатско-транскавказского</a:t>
            </a:r>
            <a:r>
              <a:rPr lang="ru-RU" dirty="0"/>
              <a:t> транспортного коридора.</a:t>
            </a:r>
          </a:p>
        </p:txBody>
      </p:sp>
    </p:spTree>
    <p:extLst>
      <p:ext uri="{BB962C8B-B14F-4D97-AF65-F5344CB8AC3E}">
        <p14:creationId xmlns:p14="http://schemas.microsoft.com/office/powerpoint/2010/main" val="19896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СНГ.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1997 </a:t>
            </a:r>
            <a:r>
              <a:rPr lang="ru-RU" dirty="0" smtClean="0"/>
              <a:t>г. Россия </a:t>
            </a:r>
            <a:r>
              <a:rPr lang="ru-RU" dirty="0"/>
              <a:t>подписала двусторонние договоры с Белоруссией и Украиной. С Украиной удалось найти компромисс по вопросам статуса Севастополя, главной базы Черноморского флота РФ, и о разделе самого флота. В 1992–1993 </a:t>
            </a:r>
            <a:r>
              <a:rPr lang="ru-RU" dirty="0" smtClean="0"/>
              <a:t>гг. </a:t>
            </a:r>
            <a:r>
              <a:rPr lang="ru-RU" dirty="0"/>
              <a:t>между государствами </a:t>
            </a:r>
            <a:r>
              <a:rPr lang="ru-RU" dirty="0" smtClean="0"/>
              <a:t>возник территориальный </a:t>
            </a:r>
            <a:r>
              <a:rPr lang="ru-RU" dirty="0"/>
              <a:t>спор, поскольку в России многие настаивали на незаконности передачи Крыма в состав УССР в 1954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0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СНГ.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начале 1992 года российские вооружённые силы вмешались в межнациональный конфликт в Приднестровье, пожелавшем выйти из состава Молдавии и провозгласившем свою независимость.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1994 году Россия также выступила в роли посредника в армяно-азербайджанском конфликте по поводу Нагорного Карабаха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активном участии российской дипломатии удалось погасить военные конфликты в Южной Осетии, Абхазии, Таджикистане.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6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страны Прибалтики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Контакты с </a:t>
            </a:r>
            <a:r>
              <a:rPr lang="ru-RU" dirty="0" smtClean="0"/>
              <a:t>ними выстраивались </a:t>
            </a:r>
            <a:r>
              <a:rPr lang="ru-RU" dirty="0"/>
              <a:t>в соответствии с процессами, имевшими место в этих странах. Например, недовольство России вызывала дискриминация русских в </a:t>
            </a:r>
            <a:r>
              <a:rPr lang="ru-RU" dirty="0" smtClean="0"/>
              <a:t>Прибалтике, вступление Латвии</a:t>
            </a:r>
            <a:r>
              <a:rPr lang="ru-RU" dirty="0"/>
              <a:t>, Литвы и Эстонии в НАТО. Попытки добиться от России возмещения ущерба за «советскую оккупацию». Глумление над памятью павших в годы Великой Отечественной войны.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итоге экономические, культурные связи между Россией и прибалтийскими странами значительно сократились</a:t>
            </a:r>
            <a:r>
              <a:rPr lang="ru-RU" dirty="0" smtClean="0"/>
              <a:t>. </a:t>
            </a:r>
            <a:r>
              <a:rPr lang="ru-RU" dirty="0" smtClean="0"/>
              <a:t>Идет отказ </a:t>
            </a:r>
            <a:r>
              <a:rPr lang="ru-RU" dirty="0" smtClean="0"/>
              <a:t>от транзита грузов через порты этих </a:t>
            </a:r>
            <a:r>
              <a:rPr lang="ru-RU" dirty="0" smtClean="0"/>
              <a:t>республик, значительно сокращен импорт товаров, создана </a:t>
            </a:r>
            <a:r>
              <a:rPr lang="ru-RU" dirty="0" smtClean="0"/>
              <a:t>энергетическая независимость Калининграда, возможность отключения БРЭЛЛ.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0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«Цветные революции».2000-ые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начале 21 века в ряде стран СНГ при прямой поддержке из-за рубежа произошла смена власти. В 2003 </a:t>
            </a:r>
            <a:r>
              <a:rPr lang="ru-RU" dirty="0" smtClean="0"/>
              <a:t>г. </a:t>
            </a:r>
            <a:r>
              <a:rPr lang="ru-RU" dirty="0"/>
              <a:t>в результате «Революции роз» в Грузии в отставку ушёл Эдуард Шеварднадзе</a:t>
            </a:r>
            <a:r>
              <a:rPr lang="ru-RU" dirty="0" smtClean="0"/>
              <a:t>.</a:t>
            </a:r>
            <a:r>
              <a:rPr lang="ru-RU" dirty="0"/>
              <a:t> Новым президентом стал Михаил Саакашвили. Совей главной задачей он назвал вступление Грузии в ЕС и НАТО. </a:t>
            </a:r>
            <a:r>
              <a:rPr lang="ru-RU" dirty="0" smtClean="0"/>
              <a:t>Отношения с Россией значительно ухудшились, Грузия вышла из СНГ. В августе 2008 г. при попытке вооруженного захвата Южной Осетии, российские войска помогли отстоять независимость этой республики. После этого грузинские власти стали называть Россию страной-агрессором и оккупантом.</a:t>
            </a:r>
            <a:endParaRPr lang="ru-RU" dirty="0" smtClean="0"/>
          </a:p>
          <a:p>
            <a:r>
              <a:rPr lang="ru-RU" dirty="0"/>
              <a:t>В 2005 </a:t>
            </a:r>
            <a:r>
              <a:rPr lang="ru-RU" dirty="0" smtClean="0"/>
              <a:t>г. </a:t>
            </a:r>
            <a:r>
              <a:rPr lang="ru-RU" dirty="0"/>
              <a:t>в результате «Революции тюльпанов» был свергнут президент Киргизии Аскар Акаев. В этом же году была предпринята попытка свержения президента Ислама Каримова в Узбекистане.</a:t>
            </a:r>
          </a:p>
        </p:txBody>
      </p:sp>
    </p:spTree>
    <p:extLst>
      <p:ext uri="{BB962C8B-B14F-4D97-AF65-F5344CB8AC3E}">
        <p14:creationId xmlns:p14="http://schemas.microsoft.com/office/powerpoint/2010/main" val="136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СНГ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Ситуация в Прибалтике и «цветные революции» заставили руководство России уделить большее внимание отношениям со странами СНГ, значительно расширить сотрудничество с ними. </a:t>
            </a:r>
            <a:r>
              <a:rPr lang="ru-RU" dirty="0" smtClean="0"/>
              <a:t>В </a:t>
            </a:r>
            <a:r>
              <a:rPr lang="ru-RU" dirty="0"/>
              <a:t>2006 </a:t>
            </a:r>
            <a:r>
              <a:rPr lang="ru-RU" dirty="0" smtClean="0"/>
              <a:t>г. </a:t>
            </a:r>
            <a:r>
              <a:rPr lang="ru-RU" dirty="0"/>
              <a:t>была принята программа по оказанию содействия добровольному переселению в Российскую Федерацию соотечественников, проживающих за рубежом. Переселенцам полагался ряд льгот.</a:t>
            </a:r>
          </a:p>
          <a:p>
            <a:pPr marL="109728" indent="0">
              <a:buNone/>
            </a:pPr>
            <a:r>
              <a:rPr lang="ru-RU" dirty="0"/>
              <a:t>Среди них:</a:t>
            </a:r>
          </a:p>
          <a:p>
            <a:r>
              <a:rPr lang="ru-RU" dirty="0"/>
              <a:t>компенсация затрат на переезд;</a:t>
            </a:r>
          </a:p>
          <a:p>
            <a:r>
              <a:rPr lang="ru-RU" dirty="0"/>
              <a:t>единовременное пособие на обустройство;</a:t>
            </a:r>
          </a:p>
          <a:p>
            <a:r>
              <a:rPr lang="ru-RU" dirty="0"/>
              <a:t>выделение ипотечных кредитов;</a:t>
            </a:r>
          </a:p>
          <a:p>
            <a:r>
              <a:rPr lang="ru-RU" dirty="0"/>
              <a:t>упрощённое получение российского гражданства.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«Шоковая терапия»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Правительство Е.Т.Гайдара предполагало, что освобождение цен  и запуск рыночных механизмов сами по себе отрегулируют производство, создадут конкуренцию, сократят избыточную денежную массу и приведут к оживлению, а затем и к быстрому росту экономики. Правительство отказалось от регулирующей роли государства в экономике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ru-RU" dirty="0" smtClean="0"/>
              <a:t>РФ и СНГ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/>
              <a:t>В 2001 </a:t>
            </a:r>
            <a:r>
              <a:rPr lang="ru-RU" dirty="0" smtClean="0"/>
              <a:t>г. </a:t>
            </a:r>
            <a:r>
              <a:rPr lang="ru-RU" dirty="0"/>
              <a:t>была создана Шанхайская организация сотрудничества (ШОС). В её состав вошли: Россия, Китай, Казахстан, Киргизия, Таджикистан, Узбекистан.</a:t>
            </a:r>
          </a:p>
          <a:p>
            <a:pPr marL="109728" indent="0">
              <a:buNone/>
            </a:pPr>
            <a:r>
              <a:rPr lang="ru-RU" dirty="0"/>
              <a:t>Организация поставила перед собой следующие задачи:</a:t>
            </a:r>
          </a:p>
          <a:p>
            <a:r>
              <a:rPr lang="ru-RU" dirty="0"/>
              <a:t>укрепление стабильности и безопасности на территории стран-участниц;</a:t>
            </a:r>
          </a:p>
          <a:p>
            <a:r>
              <a:rPr lang="ru-RU" dirty="0"/>
              <a:t>борьба с терроризмом, сепаратизмом, экстремизмом, </a:t>
            </a:r>
            <a:r>
              <a:rPr lang="ru-RU" dirty="0" err="1"/>
              <a:t>наркотрафиком</a:t>
            </a:r>
            <a:r>
              <a:rPr lang="ru-RU" dirty="0"/>
              <a:t>;</a:t>
            </a:r>
          </a:p>
          <a:p>
            <a:r>
              <a:rPr lang="ru-RU" dirty="0"/>
              <a:t>развитие экономического сотрудничества, энергетического партнёрства;</a:t>
            </a:r>
          </a:p>
          <a:p>
            <a:r>
              <a:rPr lang="ru-RU" dirty="0"/>
              <a:t>взаимодействие в областях науки и культуры.</a:t>
            </a:r>
          </a:p>
          <a:p>
            <a:pPr marL="109728" indent="0">
              <a:buNone/>
            </a:pPr>
            <a:r>
              <a:rPr lang="ru-RU" dirty="0"/>
              <a:t>В рамках ШОС проводятся ежегодные встречи лидеров стран-участниц, совместные военные учения, </a:t>
            </a:r>
            <a:r>
              <a:rPr lang="ru-RU" dirty="0" smtClean="0"/>
              <a:t>растут </a:t>
            </a:r>
            <a:r>
              <a:rPr lang="ru-RU" dirty="0"/>
              <a:t>экономические связи. Всё это делает Шанхайскую организацию сотрудничества одной из динамично развивающихся международных организаций.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1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Россия и Украина. 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/>
              <a:t>В 2004 </a:t>
            </a:r>
            <a:r>
              <a:rPr lang="ru-RU" sz="3200" dirty="0" smtClean="0"/>
              <a:t>г. </a:t>
            </a:r>
            <a:r>
              <a:rPr lang="ru-RU" sz="3200" dirty="0"/>
              <a:t>произошла «Оранжевая революция» на Украине</a:t>
            </a:r>
            <a:r>
              <a:rPr lang="ru-RU" sz="3200" dirty="0" smtClean="0"/>
              <a:t>. Оппозиция </a:t>
            </a:r>
            <a:r>
              <a:rPr lang="ru-RU" sz="3200" dirty="0"/>
              <a:t>была недовольна результатами президентских выборов. В стране начались массовые протесты и кампания в СМИ, поддерживаемые США и Евросоюзом.</a:t>
            </a:r>
          </a:p>
          <a:p>
            <a:r>
              <a:rPr lang="ru-RU" sz="3200" dirty="0" smtClean="0"/>
              <a:t>Был </a:t>
            </a:r>
            <a:r>
              <a:rPr lang="ru-RU" sz="3200" dirty="0"/>
              <a:t>проведён очередной тур выборов, </a:t>
            </a:r>
            <a:r>
              <a:rPr lang="ru-RU" sz="3200" dirty="0" smtClean="0"/>
              <a:t>победу </a:t>
            </a:r>
            <a:r>
              <a:rPr lang="ru-RU" sz="3200" dirty="0"/>
              <a:t>одержал оппозиционный кандидат Виктор Ющенко. Он выступал за присоединение Украины к НАТО, расширение сотрудничества с ЕС.</a:t>
            </a:r>
          </a:p>
          <a:p>
            <a:r>
              <a:rPr lang="ru-RU" sz="3200" dirty="0" smtClean="0"/>
              <a:t>Был взят курс на </a:t>
            </a:r>
            <a:r>
              <a:rPr lang="ru-RU" sz="3200" dirty="0"/>
              <a:t>разрыв существовавших до этого связей с Россией. Было заявлено о перспективе проведения учений с участием войск НАТО на </a:t>
            </a:r>
            <a:r>
              <a:rPr lang="ru-RU" sz="3200" dirty="0" smtClean="0"/>
              <a:t>Украине. Обострилась </a:t>
            </a:r>
            <a:r>
              <a:rPr lang="ru-RU" sz="3200" dirty="0"/>
              <a:t>ситуация вокруг Черноморского флота России в Крыму. Сворачивались культурные контакты с Россией. Русский язык усиленно вытеснялся из образования и СМИ.</a:t>
            </a:r>
          </a:p>
          <a:p>
            <a:r>
              <a:rPr lang="ru-RU" sz="3200" dirty="0" smtClean="0"/>
              <a:t>Возникла дополнительная проблема - «газовый </a:t>
            </a:r>
            <a:r>
              <a:rPr lang="ru-RU" sz="3200" dirty="0"/>
              <a:t>вопрос». Правительство Украины отказалось платить рыночную цену за российский </a:t>
            </a:r>
            <a:r>
              <a:rPr lang="ru-RU" sz="3200" dirty="0" smtClean="0"/>
              <a:t>газ. Переговоры </a:t>
            </a:r>
            <a:r>
              <a:rPr lang="ru-RU" sz="3200" dirty="0"/>
              <a:t>долгое время не приносили результатов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Отношения сильно ухудшились после свержения законного правительства </a:t>
            </a:r>
            <a:r>
              <a:rPr lang="ru-RU" sz="3200" dirty="0" err="1" smtClean="0"/>
              <a:t>В.Януковича</a:t>
            </a:r>
            <a:r>
              <a:rPr lang="ru-RU" sz="3200" dirty="0" smtClean="0"/>
              <a:t> (майдана) в декабре 2013 г. и вхождения Крыма в состав России по результатам референдума 2014 г. Прекращено действие ряда взаимных договоров, в </a:t>
            </a:r>
            <a:r>
              <a:rPr lang="ru-RU" sz="3200" dirty="0" err="1" smtClean="0"/>
              <a:t>т.ч</a:t>
            </a:r>
            <a:r>
              <a:rPr lang="ru-RU" sz="3200" dirty="0" smtClean="0"/>
              <a:t>. Договора о дружбе и сотрудничестве.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РФ и страны Востока в 1990-ые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Контакты </a:t>
            </a:r>
            <a:r>
              <a:rPr lang="ru-RU" dirty="0"/>
              <a:t>России с традиционными союзниками на Азиатском континенте – КНДР, Лаосом, Вьетнамом, </a:t>
            </a:r>
            <a:r>
              <a:rPr lang="ru-RU" dirty="0" smtClean="0"/>
              <a:t>Ираком были </a:t>
            </a:r>
            <a:r>
              <a:rPr lang="ru-RU" dirty="0"/>
              <a:t>заморожены и практически не развивались. Не было прогресса во внешней политике на ближневосточном и африканском направлении. </a:t>
            </a:r>
            <a:r>
              <a:rPr lang="ru-RU" dirty="0" smtClean="0"/>
              <a:t>Лишь </a:t>
            </a:r>
            <a:r>
              <a:rPr lang="ru-RU" dirty="0"/>
              <a:t>ко второй половине 1990-х годов России удалось добиться определённого прогресса в отношениях с большинством стран Азиатско-Тихоокеанского региона (АТР). </a:t>
            </a:r>
            <a:endParaRPr lang="ru-RU" dirty="0" smtClean="0"/>
          </a:p>
          <a:p>
            <a:r>
              <a:rPr lang="ru-RU" dirty="0" smtClean="0"/>
              <a:t>Развивались </a:t>
            </a:r>
            <a:r>
              <a:rPr lang="ru-RU" dirty="0"/>
              <a:t>двусторонние отношения с Индией, Вьетнамом, Монголией. </a:t>
            </a:r>
            <a:endParaRPr lang="ru-RU" dirty="0" smtClean="0"/>
          </a:p>
          <a:p>
            <a:r>
              <a:rPr lang="ru-RU" dirty="0" smtClean="0"/>
              <a:t>Активизировались контакты с Китаем. В 1997 г. стороны </a:t>
            </a:r>
            <a:r>
              <a:rPr lang="ru-RU" dirty="0"/>
              <a:t>подписали совместную Декларацию о многополярном мире и установлении нового международного </a:t>
            </a:r>
            <a:r>
              <a:rPr lang="ru-RU" dirty="0" smtClean="0"/>
              <a:t>порядка, что говорило о совпадении концептуальных подходов </a:t>
            </a:r>
            <a:r>
              <a:rPr lang="ru-RU" dirty="0"/>
              <a:t>России и </a:t>
            </a:r>
            <a:r>
              <a:rPr lang="ru-RU" dirty="0" smtClean="0"/>
              <a:t>Китая в </a:t>
            </a:r>
            <a:r>
              <a:rPr lang="ru-RU" dirty="0"/>
              <a:t>сфере международных </a:t>
            </a:r>
            <a:r>
              <a:rPr lang="ru-RU" dirty="0" smtClean="0"/>
              <a:t>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0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РФ и страны Востока в 1990-ые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26 апреля 1996 года в Шанхае главы России, Китая, Таджикистана, Казахстана и Киргизии подписали Соглашение об укреплении мер доверия в военной области в районе границы – появилась «Шанхайская </a:t>
            </a:r>
            <a:r>
              <a:rPr lang="ru-RU" dirty="0" smtClean="0"/>
              <a:t>пятёрка.</a:t>
            </a:r>
          </a:p>
          <a:p>
            <a:r>
              <a:rPr lang="ru-RU" dirty="0" smtClean="0"/>
              <a:t>В </a:t>
            </a:r>
            <a:r>
              <a:rPr lang="ru-RU" dirty="0"/>
              <a:t>1997 году Россия подписала документы об экономическом и культурном сотрудничестве с Индией, Китаем, Японией, Израилем, Сирией, Вьетнамом и другими государствами.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1998 году Е. М. </a:t>
            </a:r>
            <a:r>
              <a:rPr lang="ru-RU" dirty="0" smtClean="0"/>
              <a:t>Примаков </a:t>
            </a:r>
            <a:r>
              <a:rPr lang="ru-RU" dirty="0"/>
              <a:t>выдвинул идею создания стратегического треугольника Россия – Индия – </a:t>
            </a:r>
            <a:r>
              <a:rPr lang="ru-RU" dirty="0" smtClean="0"/>
              <a:t>Китай. Сотрудничество этих </a:t>
            </a:r>
            <a:r>
              <a:rPr lang="ru-RU" dirty="0"/>
              <a:t>стран </a:t>
            </a:r>
            <a:r>
              <a:rPr lang="ru-RU" dirty="0" smtClean="0"/>
              <a:t>виделось как </a:t>
            </a:r>
            <a:r>
              <a:rPr lang="ru-RU" dirty="0"/>
              <a:t>возможность </a:t>
            </a:r>
            <a:r>
              <a:rPr lang="ru-RU" dirty="0" smtClean="0"/>
              <a:t>противодействия однополярному миру.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4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и Китай. 2000-ые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2001 году состоялось подписание российско-китайского договора «О добрососедстве, дружбе и сотрудничестве».</a:t>
            </a:r>
          </a:p>
          <a:p>
            <a:r>
              <a:rPr lang="ru-RU" dirty="0"/>
              <a:t>В нём отмечалось отсутствие территориальных претензий сторон друг к другу, провозглашался курс на развитие стратегического партнёрства.</a:t>
            </a:r>
          </a:p>
          <a:p>
            <a:r>
              <a:rPr lang="ru-RU" dirty="0"/>
              <a:t>В 2005 году были урегулированы пограничные вопросы между странами. Отмечался значительный рост объёмов товарооборота, научно-технического и гуманитарного сотрудничества. В 2006 году прошёл год России в Китае. В 2007 – год Китая в России. Эти события ещё больше сблизили народы двух стран.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Россия и страны Востока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Российская Федерация получила статус партнера АСЕАН </a:t>
            </a:r>
            <a:r>
              <a:rPr lang="ru-RU" dirty="0" smtClean="0"/>
              <a:t>в </a:t>
            </a:r>
            <a:r>
              <a:rPr lang="ru-RU" dirty="0"/>
              <a:t>1996 </a:t>
            </a:r>
            <a:r>
              <a:rPr lang="ru-RU" dirty="0" smtClean="0"/>
              <a:t>г. </a:t>
            </a:r>
            <a:r>
              <a:rPr lang="ru-RU" dirty="0"/>
              <a:t>В 2004 </a:t>
            </a:r>
            <a:r>
              <a:rPr lang="ru-RU" dirty="0" smtClean="0"/>
              <a:t>г. </a:t>
            </a:r>
            <a:r>
              <a:rPr lang="ru-RU" dirty="0"/>
              <a:t>присоединилась к </a:t>
            </a:r>
            <a:r>
              <a:rPr lang="ru-RU" dirty="0" smtClean="0"/>
              <a:t> </a:t>
            </a:r>
            <a:r>
              <a:rPr lang="ru-RU" dirty="0"/>
              <a:t>Договору о дружбе и сотрудничестве в Юго-Восточной Азии </a:t>
            </a:r>
            <a:r>
              <a:rPr lang="ru-RU" dirty="0" smtClean="0"/>
              <a:t>(</a:t>
            </a:r>
            <a:r>
              <a:rPr lang="ru-RU" dirty="0" err="1"/>
              <a:t>Балийский</a:t>
            </a:r>
            <a:r>
              <a:rPr lang="ru-RU" dirty="0"/>
              <a:t> договор</a:t>
            </a:r>
            <a:r>
              <a:rPr lang="ru-RU" dirty="0" smtClean="0"/>
              <a:t>).</a:t>
            </a:r>
            <a:r>
              <a:rPr lang="ru-RU" dirty="0"/>
              <a:t> </a:t>
            </a:r>
            <a:r>
              <a:rPr lang="ru-RU" dirty="0" smtClean="0"/>
              <a:t>Н саммитах Россия – АСЕАН(2005 и 2010 гг.) </a:t>
            </a:r>
            <a:r>
              <a:rPr lang="ru-RU" dirty="0"/>
              <a:t>были подписаны совместная декларация о развитом и всеобъемлющем партнерстве и комплексная программа действий по сотрудничеству России и АСЕАН на 2005-2015 </a:t>
            </a:r>
            <a:r>
              <a:rPr lang="ru-RU" dirty="0" smtClean="0"/>
              <a:t>гг., а также </a:t>
            </a:r>
            <a:r>
              <a:rPr lang="ru-RU" dirty="0"/>
              <a:t>было принято совместное заявление, в котором отражены общие подходы сторон к безопасности и сотрудничеству в Азиатско-Тихоокеанском регионе. </a:t>
            </a:r>
            <a:endParaRPr lang="ru-RU" dirty="0" smtClean="0"/>
          </a:p>
          <a:p>
            <a:r>
              <a:rPr lang="ru-RU" dirty="0"/>
              <a:t>Россия является членом форума «Азиатско-тихоокеанское экономическое сотрудничество» (АТЭС) с 1998 г. Начиная с 1999 г. в ежегодных саммитах АТЭС регулярно участвует Президент Российской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1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ru-RU" dirty="0" smtClean="0"/>
              <a:t>БРИКС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Autofit/>
          </a:bodyPr>
          <a:lstStyle/>
          <a:p>
            <a:pPr fontAlgn="t"/>
            <a:r>
              <a:rPr lang="ru-RU" sz="1600" dirty="0"/>
              <a:t>БРИКС (BRICS) — группа из пяти быстроразвивающихся стран: Бразилия, Россия, Индия, Китай, Южно-Африканская Республика. До присоединения ЮАР организация называлась БРИК.</a:t>
            </a:r>
          </a:p>
          <a:p>
            <a:pPr fontAlgn="t"/>
            <a:r>
              <a:rPr lang="ru-RU" sz="1600" dirty="0"/>
              <a:t>Организация была основана в июне 2006 </a:t>
            </a:r>
            <a:r>
              <a:rPr lang="ru-RU" sz="1600" dirty="0" smtClean="0"/>
              <a:t>г. в </a:t>
            </a:r>
            <a:r>
              <a:rPr lang="ru-RU" sz="1600" dirty="0"/>
              <a:t>рамках Петербургского экономического </a:t>
            </a:r>
            <a:r>
              <a:rPr lang="ru-RU" sz="1600" dirty="0" smtClean="0"/>
              <a:t>форума. </a:t>
            </a:r>
            <a:r>
              <a:rPr lang="ru-RU" sz="1600" dirty="0"/>
              <a:t>Помимо саммитов, встречи проходят на уровне глав МИД, министров финансов и др</a:t>
            </a:r>
            <a:r>
              <a:rPr lang="ru-RU" sz="1600" dirty="0" smtClean="0"/>
              <a:t>.</a:t>
            </a:r>
            <a:r>
              <a:rPr lang="ru-RU" sz="1600" dirty="0"/>
              <a:t> На </a:t>
            </a:r>
            <a:r>
              <a:rPr lang="ru-RU" sz="1600" dirty="0" smtClean="0"/>
              <a:t>них обсуждаются </a:t>
            </a:r>
            <a:r>
              <a:rPr lang="ru-RU" sz="1600" dirty="0"/>
              <a:t>вопросы финансового сотрудничества, </a:t>
            </a:r>
            <a:r>
              <a:rPr lang="ru-RU" sz="1600" dirty="0" smtClean="0"/>
              <a:t>предоставления </a:t>
            </a:r>
            <a:r>
              <a:rPr lang="ru-RU" sz="1600" dirty="0"/>
              <a:t>кредитов, сотрудничества в сфере экологической безопасности и инфраструктурных проектов.</a:t>
            </a:r>
          </a:p>
          <a:p>
            <a:pPr fontAlgn="t"/>
            <a:r>
              <a:rPr lang="ru-RU" sz="1600" dirty="0"/>
              <a:t>Страны охватывают более 25 % суши и 40 % населения Земли. Их </a:t>
            </a:r>
            <a:r>
              <a:rPr lang="ru-RU" sz="1600" dirty="0" smtClean="0"/>
              <a:t>общий ВВП </a:t>
            </a:r>
            <a:r>
              <a:rPr lang="ru-RU" sz="1600" dirty="0"/>
              <a:t>— 15,435 трлн </a:t>
            </a:r>
            <a:r>
              <a:rPr lang="ru-RU" sz="1600" dirty="0" smtClean="0"/>
              <a:t>долларов </a:t>
            </a:r>
            <a:r>
              <a:rPr lang="ru-RU" sz="1600" dirty="0"/>
              <a:t>(21,5 % от </a:t>
            </a:r>
            <a:r>
              <a:rPr lang="ru-RU" sz="1600" dirty="0" smtClean="0"/>
              <a:t>общемирового, по состоянию на 2013 г.), </a:t>
            </a:r>
            <a:r>
              <a:rPr lang="ru-RU" sz="1600" dirty="0"/>
              <a:t>а величина золотовалютных резервов — 4,4 трлн долларов. </a:t>
            </a:r>
            <a:r>
              <a:rPr lang="ru-RU" sz="1600" dirty="0" smtClean="0"/>
              <a:t>Страны </a:t>
            </a:r>
            <a:r>
              <a:rPr lang="ru-RU" sz="1600" dirty="0"/>
              <a:t>БРИКС обладают огромными запасами природных ресурсов и оказывают влияние на мировые рынки:</a:t>
            </a:r>
          </a:p>
          <a:p>
            <a:pPr fontAlgn="t"/>
            <a:r>
              <a:rPr lang="ru-RU" sz="1600" dirty="0"/>
              <a:t>— Бразилия — хорошо развита сельскохозяйственная </a:t>
            </a:r>
            <a:r>
              <a:rPr lang="ru-RU" sz="1600" dirty="0" smtClean="0"/>
              <a:t>отрасль;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— Россия — большие запасы </a:t>
            </a:r>
            <a:r>
              <a:rPr lang="ru-RU" sz="1600" dirty="0" smtClean="0"/>
              <a:t>энергоресурсов </a:t>
            </a:r>
            <a:r>
              <a:rPr lang="ru-RU" sz="1600" dirty="0"/>
              <a:t>(16 % мировой торговли);</a:t>
            </a:r>
            <a:br>
              <a:rPr lang="ru-RU" sz="1600" dirty="0"/>
            </a:br>
            <a:r>
              <a:rPr lang="ru-RU" sz="1600" dirty="0"/>
              <a:t>— Индия — производство чая </a:t>
            </a:r>
            <a:r>
              <a:rPr lang="ru-RU" sz="1600" dirty="0" smtClean="0"/>
              <a:t>и специй (30 % мирового рынка);</a:t>
            </a:r>
            <a:br>
              <a:rPr lang="ru-RU" sz="1600" dirty="0" smtClean="0"/>
            </a:br>
            <a:r>
              <a:rPr lang="ru-RU" sz="1600" dirty="0" smtClean="0"/>
              <a:t>— Китай — трудовые ресурсы ( </a:t>
            </a:r>
            <a:r>
              <a:rPr lang="ru-RU" sz="1600" dirty="0"/>
              <a:t>83,2 % от общего числа трудоспособного населения);</a:t>
            </a:r>
            <a:br>
              <a:rPr lang="ru-RU" sz="1600" dirty="0"/>
            </a:br>
            <a:r>
              <a:rPr lang="ru-RU" sz="1600" dirty="0"/>
              <a:t>— ЮАР — запасы полезных ископаемых (91 % мировых запасов марганца, 58 % хрома, 53 % золота, до 20 % алмазов).</a:t>
            </a:r>
          </a:p>
          <a:p>
            <a:pPr fontAlgn="t"/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6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РФ и Япония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 протяжении </a:t>
            </a:r>
            <a:r>
              <a:rPr lang="ru-RU" dirty="0" smtClean="0"/>
              <a:t>многих лет </a:t>
            </a:r>
            <a:r>
              <a:rPr lang="ru-RU" dirty="0"/>
              <a:t>советско-японские отношения осложнял вопрос о принадлежности «северных территорий», то есть Южных Курил. Ещё в 1991 </a:t>
            </a:r>
            <a:r>
              <a:rPr lang="ru-RU" dirty="0" smtClean="0"/>
              <a:t>г., </a:t>
            </a:r>
            <a:r>
              <a:rPr lang="ru-RU" dirty="0"/>
              <a:t>в ходе визита в Японию М. С. Горбачёва, советская сторона признала существование территориального вопроса между государствами. </a:t>
            </a:r>
            <a:endParaRPr lang="ru-RU" dirty="0" smtClean="0"/>
          </a:p>
          <a:p>
            <a:r>
              <a:rPr lang="ru-RU" dirty="0" smtClean="0"/>
              <a:t>Ельцин </a:t>
            </a:r>
            <a:r>
              <a:rPr lang="ru-RU" dirty="0"/>
              <a:t>и Козырев, стремясь наладить экономические контакты с Японией, сделали ряд заявлений о необходимости решения территориальных споров с этой страной.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октябре 1993 года Б. Н. Ельцин и премьер-министр Японии М. </a:t>
            </a:r>
            <a:r>
              <a:rPr lang="ru-RU" dirty="0" err="1"/>
              <a:t>Хосакава</a:t>
            </a:r>
            <a:r>
              <a:rPr lang="ru-RU" dirty="0"/>
              <a:t> подписали Токийскую декларацию, предполагавшую решение </a:t>
            </a:r>
            <a:r>
              <a:rPr lang="ru-RU" dirty="0" smtClean="0"/>
              <a:t>этой проблемы </a:t>
            </a:r>
            <a:r>
              <a:rPr lang="ru-RU" dirty="0"/>
              <a:t>на основе законности и справедливости. Это стало важным шагом к нормализации двусторонних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7595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 и страны Латинской Америки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начале 2000-х годов началось расширение сотрудничества России со странами Латинской Америки. Этот регион являлся одним из самых динамично развивающихся в мире</a:t>
            </a:r>
            <a:r>
              <a:rPr lang="ru-RU" dirty="0" smtClean="0"/>
              <a:t>. Россия </a:t>
            </a:r>
            <a:r>
              <a:rPr lang="ru-RU" dirty="0"/>
              <a:t>также входила в число быстро растущих экономик. </a:t>
            </a:r>
            <a:r>
              <a:rPr lang="ru-RU" dirty="0" smtClean="0"/>
              <a:t>В условиях мировой экономической </a:t>
            </a:r>
            <a:r>
              <a:rPr lang="ru-RU" dirty="0"/>
              <a:t>интеграции, это сотрудничество стало закономерным.</a:t>
            </a:r>
          </a:p>
          <a:p>
            <a:r>
              <a:rPr lang="ru-RU" dirty="0" smtClean="0"/>
              <a:t>Появилась </a:t>
            </a:r>
            <a:r>
              <a:rPr lang="ru-RU" dirty="0"/>
              <a:t>практика регулярных встреч Президента России с лидерами Бразилии, Аргентины, Венесуэлы, Кубы, Перу, Боливии, Никарагуа.</a:t>
            </a:r>
          </a:p>
          <a:p>
            <a:r>
              <a:rPr lang="ru-RU" dirty="0" smtClean="0"/>
              <a:t>Был </a:t>
            </a:r>
            <a:r>
              <a:rPr lang="ru-RU" dirty="0"/>
              <a:t>отменён визовый режим для россиян, посещающих Бразилию, Аргентину, Венесуэлу. Также был подписан ряд контрактов на разработку российскими компаниями месторождений полезных ископаемых в Латинской Америке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Постепенно </a:t>
            </a:r>
            <a:r>
              <a:rPr lang="ru-RU" dirty="0"/>
              <a:t>экономические и культурные связи были дополнены военно-политическим сотрудничеством.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«Шоковой терапии»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Предполагалось увеличение цен в 5-8 раз. Но в условиях дефицита и монополизации производства цены выросли во десятки и сотни раз к концу 1992 г. Повышение зарплаты резко отстало от роста цен. Уровень жизни населения снизился.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Приватизация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Реформа приватизации государственной собственности проводилась в два этапа. Ее автором и </a:t>
            </a:r>
            <a:r>
              <a:rPr lang="ru-RU" dirty="0" err="1" smtClean="0"/>
              <a:t>реализатором</a:t>
            </a:r>
            <a:r>
              <a:rPr lang="ru-RU" dirty="0" smtClean="0"/>
              <a:t> стал А.Б.Чубайс.</a:t>
            </a:r>
          </a:p>
          <a:p>
            <a:r>
              <a:rPr lang="en-US" dirty="0" smtClean="0"/>
              <a:t>I </a:t>
            </a:r>
            <a:r>
              <a:rPr lang="ru-RU" dirty="0" smtClean="0"/>
              <a:t>этап – </a:t>
            </a:r>
            <a:r>
              <a:rPr lang="ru-RU" dirty="0" err="1" smtClean="0"/>
              <a:t>ваучерная</a:t>
            </a:r>
            <a:r>
              <a:rPr lang="ru-RU" dirty="0" smtClean="0"/>
              <a:t> приватизация.</a:t>
            </a:r>
          </a:p>
          <a:p>
            <a:pPr>
              <a:buNone/>
            </a:pPr>
            <a:r>
              <a:rPr lang="ru-RU" dirty="0" smtClean="0"/>
              <a:t>Начался осенью 1992 г. Все население страны получило приватизационный чек – </a:t>
            </a:r>
            <a:r>
              <a:rPr lang="ru-RU" dirty="0" smtClean="0">
                <a:solidFill>
                  <a:srgbClr val="C00000"/>
                </a:solidFill>
              </a:rPr>
              <a:t>ваучер</a:t>
            </a:r>
            <a:r>
              <a:rPr lang="ru-RU" dirty="0" smtClean="0"/>
              <a:t>, номинальной стоимостью 10000 рублей. Его можно было обменять на акции предприятий либо приобрести инвестиционные паи на эту сумму.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ru-RU" dirty="0" smtClean="0"/>
              <a:t>Приватизация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В стране появилось 40 млн. акционеров , но главным образом номинальных, ибо большая часть акций через свободную продажу ваучеров сконцентрировалось  в руках прежних распорядителей госсобственности,  владельцев  различных финансовых и коммерческих структур, легализовавшихся воротил подпольного бизнеса, а также устроителей многочисленных «чековых инвестиционных фондов»: под будущие мифические дивиденды они выдавали населению в обмен за ваучеры свои, ничем на деле не обеспеченные акции. Власть не смогла наладить эффективную систему противодействия этому процессу.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Приватизация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этап – денежная приватизация.</a:t>
            </a:r>
          </a:p>
          <a:p>
            <a:r>
              <a:rPr lang="ru-RU" dirty="0" smtClean="0"/>
              <a:t> Он начался в 1994 г. На торги выставлялись сотни предприятий, в основном убыточных. Проводились также закрытые аукционы «для своих», на которых продавались доходные металлургические и нефтедобывающие производства. </a:t>
            </a:r>
          </a:p>
          <a:p>
            <a:r>
              <a:rPr lang="ru-RU" dirty="0" smtClean="0"/>
              <a:t>Равной конкуренции не было.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380</TotalTime>
  <Words>4401</Words>
  <Application>Microsoft Office PowerPoint</Application>
  <PresentationFormat>Экран (4:3)</PresentationFormat>
  <Paragraphs>273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Aharoni</vt:lpstr>
      <vt:lpstr>Georgia</vt:lpstr>
      <vt:lpstr>Trebuchet MS</vt:lpstr>
      <vt:lpstr>Wingdings 2</vt:lpstr>
      <vt:lpstr>Городская</vt:lpstr>
      <vt:lpstr>Новая Россия</vt:lpstr>
      <vt:lpstr>План</vt:lpstr>
      <vt:lpstr>Экономическая модернизация</vt:lpstr>
      <vt:lpstr>«Шоковая терапия»</vt:lpstr>
      <vt:lpstr>«Шоковая терапия»</vt:lpstr>
      <vt:lpstr>Итоги «Шоковой терапии»</vt:lpstr>
      <vt:lpstr>Приватизация</vt:lpstr>
      <vt:lpstr>Приватизация</vt:lpstr>
      <vt:lpstr>Приватизация</vt:lpstr>
      <vt:lpstr>Экономическая жизнь</vt:lpstr>
      <vt:lpstr>Итоги экономических реформ</vt:lpstr>
      <vt:lpstr>Политический кризис 1993 г.</vt:lpstr>
      <vt:lpstr>Политический кризис 1993 г.</vt:lpstr>
      <vt:lpstr>Политический кризис 1993 г.</vt:lpstr>
      <vt:lpstr>Конституция РФ. 12 декабря 1993 г.</vt:lpstr>
      <vt:lpstr>Конституция РФ. 12 декабря 1993 г.</vt:lpstr>
      <vt:lpstr>Презентация PowerPoint</vt:lpstr>
      <vt:lpstr>Государственная Дума</vt:lpstr>
      <vt:lpstr>«Министерская чехарда»</vt:lpstr>
      <vt:lpstr>Импичмент</vt:lpstr>
      <vt:lpstr>Политика стабилизации 2000-х гг.</vt:lpstr>
      <vt:lpstr>Президенты России</vt:lpstr>
      <vt:lpstr>Приоритетные задачи</vt:lpstr>
      <vt:lpstr>Экономические реформы</vt:lpstr>
      <vt:lpstr>Экономические реформы</vt:lpstr>
      <vt:lpstr>Антикризисная программа</vt:lpstr>
      <vt:lpstr>Социальные реформы</vt:lpstr>
      <vt:lpstr>Административные реформы</vt:lpstr>
      <vt:lpstr>Прочие изменения</vt:lpstr>
      <vt:lpstr>Итоги</vt:lpstr>
      <vt:lpstr>Этапы внешней политики РФ</vt:lpstr>
      <vt:lpstr>Этапы внешней политики РФ</vt:lpstr>
      <vt:lpstr>Этапы внешней политики</vt:lpstr>
      <vt:lpstr>Особенности третьего этапа</vt:lpstr>
      <vt:lpstr>Особенности третьего этапа</vt:lpstr>
      <vt:lpstr>Этапы внешней политики</vt:lpstr>
      <vt:lpstr>Отношения со странами Запада. 1990-ые гг.</vt:lpstr>
      <vt:lpstr>РФ и США. Политика уступок.</vt:lpstr>
      <vt:lpstr>РФ и США. Начало конфликта</vt:lpstr>
      <vt:lpstr>РФ и США. 2000-ые гг.</vt:lpstr>
      <vt:lpstr>Презентация PowerPoint</vt:lpstr>
      <vt:lpstr>Россия и ЕС. 2000-ые гг.</vt:lpstr>
      <vt:lpstr>РФ и СНГ. 1990-ые гг.</vt:lpstr>
      <vt:lpstr>РФ и СНГ.</vt:lpstr>
      <vt:lpstr>РФ и СНГ. 1990-ые гг.</vt:lpstr>
      <vt:lpstr>РФ И СНГ. 1990-ые гг.</vt:lpstr>
      <vt:lpstr>РФ и страны Прибалтики</vt:lpstr>
      <vt:lpstr>«Цветные революции».2000-ые гг.</vt:lpstr>
      <vt:lpstr>РФ и СНГ</vt:lpstr>
      <vt:lpstr>РФ и СНГ</vt:lpstr>
      <vt:lpstr>Россия и Украина. 2000-ые гг.</vt:lpstr>
      <vt:lpstr>РФ и страны Востока в 1990-ые гг.</vt:lpstr>
      <vt:lpstr>РФ и страны Востока в 1990-ые гг.</vt:lpstr>
      <vt:lpstr>Россия и Китай. 2000-ые гг.</vt:lpstr>
      <vt:lpstr>Россия и страны Востока</vt:lpstr>
      <vt:lpstr>БРИКС</vt:lpstr>
      <vt:lpstr>РФ и Япония</vt:lpstr>
      <vt:lpstr>Россия и страны Латинской Америки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Россия</dc:title>
  <dc:creator>1</dc:creator>
  <cp:lastModifiedBy>User</cp:lastModifiedBy>
  <cp:revision>47</cp:revision>
  <dcterms:created xsi:type="dcterms:W3CDTF">2017-03-26T10:45:55Z</dcterms:created>
  <dcterms:modified xsi:type="dcterms:W3CDTF">2019-12-23T16:22:20Z</dcterms:modified>
</cp:coreProperties>
</file>