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9" r:id="rId15"/>
    <p:sldId id="288" r:id="rId16"/>
    <p:sldId id="289" r:id="rId17"/>
    <p:sldId id="270" r:id="rId18"/>
    <p:sldId id="294" r:id="rId19"/>
    <p:sldId id="305" r:id="rId20"/>
    <p:sldId id="301" r:id="rId21"/>
    <p:sldId id="300" r:id="rId22"/>
    <p:sldId id="271" r:id="rId23"/>
    <p:sldId id="258" r:id="rId24"/>
    <p:sldId id="304" r:id="rId25"/>
    <p:sldId id="276" r:id="rId26"/>
    <p:sldId id="302" r:id="rId27"/>
    <p:sldId id="283" r:id="rId28"/>
    <p:sldId id="285" r:id="rId29"/>
    <p:sldId id="275" r:id="rId30"/>
    <p:sldId id="297" r:id="rId31"/>
    <p:sldId id="280" r:id="rId32"/>
    <p:sldId id="298" r:id="rId33"/>
    <p:sldId id="272" r:id="rId34"/>
    <p:sldId id="295" r:id="rId35"/>
    <p:sldId id="296" r:id="rId36"/>
    <p:sldId id="277" r:id="rId37"/>
    <p:sldId id="281" r:id="rId38"/>
    <p:sldId id="303" r:id="rId39"/>
    <p:sldId id="278" r:id="rId40"/>
    <p:sldId id="282" r:id="rId41"/>
    <p:sldId id="284" r:id="rId42"/>
    <p:sldId id="309" r:id="rId43"/>
    <p:sldId id="310" r:id="rId44"/>
    <p:sldId id="307" r:id="rId45"/>
    <p:sldId id="308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26" autoAdjust="0"/>
    <p:restoredTop sz="94713" autoAdjust="0"/>
  </p:normalViewPr>
  <p:slideViewPr>
    <p:cSldViewPr>
      <p:cViewPr>
        <p:scale>
          <a:sx n="100" d="100"/>
          <a:sy n="100" d="100"/>
        </p:scale>
        <p:origin x="-1950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smed.com/subject-bol-v-sustavakh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ismed.com/subject-streptokokk.html" TargetMode="External"/><Relationship Id="rId2" Type="http://schemas.openxmlformats.org/officeDocument/2006/relationships/hyperlink" Target="http://www.polismed.com/subject-stafilokokk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olismed.com/subject-ozhog.html" TargetMode="External"/><Relationship Id="rId4" Type="http://schemas.openxmlformats.org/officeDocument/2006/relationships/hyperlink" Target="http://www.polismed.com/subject-infekcija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smed.com/subject-bol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smed.com/subject-temperatura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smed.com/subject-antibiotiki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smed.com/subject-toshnota1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smed.com/subject-oteki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olismed.com/upfiles/other/artgen/32/928253001387717567.jpg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olismed.com/upfiles/other/artgen/32/827542001387717633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00100" y="100013"/>
            <a:ext cx="754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</a:rPr>
              <a:t>ГОУ ВПО «АСТРАХАНСКАЯ ГОСУДАРСТВЕННАЯ МЕДИЦИНСКАЯ АКАДЕМИЯ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51050" y="1052513"/>
            <a:ext cx="533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</a:rPr>
              <a:t>КАФЕДРА ОБЩЕЙ ХИРУРГИИ С КУРСОМ ПОСЛЕДИПЛОМНОГО ОБРАЗОВАНИЯ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235743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ru-RU" sz="4200" dirty="0" smtClean="0">
                <a:ln/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Панариций</a:t>
            </a:r>
            <a:r>
              <a:rPr lang="ru-RU" sz="4200" dirty="0" smtClean="0">
                <a:ln/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200" dirty="0">
              <a:ln/>
              <a:solidFill>
                <a:schemeClr val="accent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400300" y="5995988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</a:rPr>
              <a:t>Астрахань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На ладонной поверхности имеются несколько синовиальных влагалищ: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sz="2000" b="1" dirty="0" smtClean="0"/>
              <a:t>II, III и IV пальцев</a:t>
            </a:r>
            <a:r>
              <a:rPr lang="ru-RU" sz="2000" dirty="0" smtClean="0"/>
              <a:t> изолированы. Они начинаются у основания первых фаланг пальцев и заканчиваются на основании ногтевых фаланг.</a:t>
            </a:r>
          </a:p>
          <a:p>
            <a:r>
              <a:rPr lang="ru-RU" sz="2000" b="1" dirty="0" smtClean="0"/>
              <a:t>I пальца </a:t>
            </a:r>
            <a:r>
              <a:rPr lang="ru-RU" sz="2000" dirty="0" smtClean="0"/>
              <a:t>берет свое начало от основания лучевой кости (кость предплечья), заканчиваясь у основания ногтевой фаланги.</a:t>
            </a:r>
          </a:p>
          <a:p>
            <a:pPr lvl="0"/>
            <a:r>
              <a:rPr lang="ru-RU" sz="2000" b="1" dirty="0" smtClean="0"/>
              <a:t>V пальца </a:t>
            </a:r>
            <a:r>
              <a:rPr lang="ru-RU" sz="2000" dirty="0" smtClean="0"/>
              <a:t>начинается чуть выше запястья, затем направляется в середину ладони, где расширяется, образуя мешок. Далее оно сужается и доходит до основания ногтевой фаланги мизинца.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Такое анатомическое строение кожи и подкожной клетчатки, хорошее кровоснабжение и иннервация, расположение сухожильных влагалищ приводит к тому, что при панариции:</a:t>
            </a:r>
            <a:br>
              <a:rPr lang="ru-RU" dirty="0" smtClean="0"/>
            </a:br>
            <a:endParaRPr lang="ru-RU" dirty="0" smtClean="0"/>
          </a:p>
          <a:p>
            <a:pPr lvl="0">
              <a:buNone/>
            </a:pPr>
            <a:r>
              <a:rPr lang="ru-RU" dirty="0" smtClean="0"/>
              <a:t>Возникает выраженная </a:t>
            </a:r>
            <a:r>
              <a:rPr lang="ru-RU" u="sng" dirty="0" smtClean="0">
                <a:hlinkClick r:id="rId2"/>
              </a:rPr>
              <a:t>боль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lvl="0">
              <a:buNone/>
            </a:pPr>
            <a:r>
              <a:rPr lang="ru-RU" dirty="0" smtClean="0"/>
              <a:t>Воспалительная жидкость или гной быстро направляются вглубь лежащие ткани и распространяются по сухожильным влагалищам, приводя к образованию осложнений (флегмона и другие).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lvl="0">
              <a:buNone/>
            </a:pPr>
            <a:r>
              <a:rPr lang="ru-RU" dirty="0" smtClean="0"/>
              <a:t>Сухожилия, сосуды и нервные ветки нередко сдавливаются воспалительной жидкостью, поэтому в течение 48-72 часов могут погибнуть.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Причины панариция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Наиболее часто панариций</a:t>
            </a:r>
            <a:r>
              <a:rPr lang="ru-RU" sz="2000" dirty="0" smtClean="0"/>
              <a:t> вызывают </a:t>
            </a:r>
            <a:r>
              <a:rPr lang="ru-RU" sz="2000" dirty="0" smtClean="0">
                <a:hlinkClick r:id="rId2"/>
              </a:rPr>
              <a:t>стафилококки</a:t>
            </a:r>
            <a:r>
              <a:rPr lang="ru-RU" sz="2000" dirty="0" smtClean="0"/>
              <a:t>. Несколько реже к его развитию приводят </a:t>
            </a:r>
            <a:r>
              <a:rPr lang="ru-RU" sz="2000" dirty="0" smtClean="0">
                <a:hlinkClick r:id="rId3"/>
              </a:rPr>
              <a:t>стрептококки</a:t>
            </a:r>
            <a:r>
              <a:rPr lang="ru-RU" sz="2000" dirty="0" smtClean="0"/>
              <a:t>, протей, синегнойная палочка и другие болезнетворные микроорганизмы.</a:t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b="1" dirty="0" smtClean="0"/>
              <a:t>Проникает </a:t>
            </a:r>
            <a:r>
              <a:rPr lang="ru-RU" sz="2000" b="1" dirty="0" smtClean="0">
                <a:hlinkClick r:id="rId4"/>
              </a:rPr>
              <a:t>инфекция</a:t>
            </a:r>
            <a:r>
              <a:rPr lang="ru-RU" sz="2000" dirty="0" smtClean="0"/>
              <a:t> через мелкие колотые раны на ладонной поверхности кожи пальца о рыбью кость, металлическую стружку, древесную щепу. Или через ссадины, трещины кожи, небольшие </a:t>
            </a:r>
            <a:r>
              <a:rPr lang="ru-RU" sz="2000" dirty="0" smtClean="0">
                <a:hlinkClick r:id="rId5"/>
              </a:rPr>
              <a:t>ожоги</a:t>
            </a:r>
            <a:r>
              <a:rPr lang="ru-RU" sz="2000" dirty="0" smtClean="0"/>
              <a:t>, ранения при маникюре и другие мелкие раны.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Механизм развития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Поскольку раны мелкие, то больные зачастую не обращают на них внимания, не обрабатывая вовремя. А, учитывая особенности строения кожи и кровоснабжения кисти, небольшой раневой канал закрывается очень быстро. Поэтому инфекция остается в ране, приводя к образованию воспалительной жидкости (гноя).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Жидкость, не имея возможности вытечь из раны наружу, устремляется вглубь по перемычкам подкожно-жирового слоя. Она вовлекает в воспалительный процесс мышцы, связки, сухожилия и их влагалища, суставы, кости.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Классификация</a:t>
            </a:r>
            <a:r>
              <a:rPr lang="ru-RU" dirty="0" smtClean="0"/>
              <a:t> панариция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600" dirty="0" smtClean="0"/>
              <a:t>Поверхностный панариций: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Кожный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Подкожный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Ногтевой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Лимфатический панариций </a:t>
            </a:r>
          </a:p>
          <a:p>
            <a:pPr marL="514350" indent="-514350">
              <a:buFont typeface="+mj-lt"/>
              <a:buAutoNum type="arabicPeriod"/>
            </a:pPr>
            <a:endParaRPr lang="ru-RU" sz="2600" dirty="0" smtClean="0"/>
          </a:p>
          <a:p>
            <a:pPr marL="514350" indent="-514350">
              <a:buNone/>
            </a:pPr>
            <a:r>
              <a:rPr lang="ru-RU" sz="2600" dirty="0" smtClean="0"/>
              <a:t>Глубокие формы панариция: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Сухожильный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Внутрисуставной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Костный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 smtClean="0"/>
              <a:t>Пандактелит</a:t>
            </a:r>
            <a:r>
              <a:rPr lang="ru-RU" sz="2600" dirty="0" smtClean="0"/>
              <a:t> 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9698" name="Picture 2" descr="C:\Users\Андрей\Desktop\2788553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629332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22" name="Picture 2" descr="C:\Users\Андрей\Desktop\mb4_00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6715172" cy="42595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Кожный панариций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Поражается только кожа. Вначале на месте повреждения появляется незначительная боль и покалывание. Но по мере прогрессирования заболевания </a:t>
            </a:r>
            <a:r>
              <a:rPr lang="ru-RU" sz="2000" dirty="0" smtClean="0">
                <a:hlinkClick r:id="rId2"/>
              </a:rPr>
              <a:t>боль</a:t>
            </a:r>
            <a:r>
              <a:rPr lang="ru-RU" sz="2000" dirty="0" smtClean="0"/>
              <a:t> усиливается, становясь постоянной.</a:t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>Далее кожа краснеет, а в центре образуется пузырек, который формируется за счет отслоения наружного слоя кожи. Содержание пузырька может быть серозным (прозрачная жидкость), гнойным или с примесью крови.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Андрей\Desktop\panaric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571480"/>
            <a:ext cx="7334301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:\Users\Андрей\Desktop\p_alignjustify_br__panaricii_-_eto_vospalenie_tkanei_pal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214422"/>
            <a:ext cx="6107222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1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Терминология</a:t>
            </a:r>
            <a:r>
              <a:rPr lang="ru-RU" altLang="ru-RU" dirty="0" smtClean="0">
                <a:solidFill>
                  <a:srgbClr val="00FF00"/>
                </a:solidFill>
                <a:latin typeface="Verdana" pitchFamily="34" charset="0"/>
              </a:rPr>
              <a:t/>
            </a:r>
            <a:br>
              <a:rPr lang="ru-RU" altLang="ru-RU" dirty="0" smtClean="0">
                <a:solidFill>
                  <a:srgbClr val="00FF00"/>
                </a:solidFill>
                <a:latin typeface="Verdana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Панариций:  это острое гнойное воспаление тканей пальцев.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Заболевание начинается с банального проникновения инфекции под кожу: через маленький порез, ранку, оставшуюся после сорванной заусеницы, занозу, укус или царапину. Риск «заработать» панариций больше у тех, кто работает на производстве (профессиональная травма), но потенциально это заболевание может развиться у любого человека, вне </a:t>
            </a:r>
          </a:p>
          <a:p>
            <a:pPr>
              <a:buNone/>
            </a:pPr>
            <a:r>
              <a:rPr lang="ru-RU" sz="2000" dirty="0" smtClean="0"/>
              <a:t>зависимости от пола, возраста и рода занятий.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C:\Users\Андрей\Desktop\kozh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500174"/>
            <a:ext cx="5990683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:\Users\Андрей\Desktop\85262_html_m5daae99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8736"/>
            <a:ext cx="5907354" cy="3725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Подкожный панариций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200" dirty="0" smtClean="0"/>
              <a:t>Встречается наиболее часто (в 32-35 % случаев).</a:t>
            </a:r>
            <a:br>
              <a:rPr lang="ru-RU" sz="2200" dirty="0" smtClean="0"/>
            </a:br>
            <a:r>
              <a:rPr lang="ru-RU" sz="2200" dirty="0" smtClean="0"/>
              <a:t> </a:t>
            </a:r>
            <a:br>
              <a:rPr lang="ru-RU" sz="2200" dirty="0" smtClean="0"/>
            </a:br>
            <a:r>
              <a:rPr lang="ru-RU" sz="2200" dirty="0" smtClean="0"/>
              <a:t>Процесс располагается в подкожно-жировом слое, поэтому у людей с плотной кожей диагностика несколько затруднена</a:t>
            </a:r>
          </a:p>
          <a:p>
            <a:r>
              <a:rPr lang="ru-RU" sz="2200" dirty="0" smtClean="0"/>
              <a:t>Как правило, после травмы на 5-10 день появляются первые</a:t>
            </a:r>
            <a:r>
              <a:rPr lang="ru-RU" sz="2200" b="1" dirty="0" smtClean="0"/>
              <a:t> симптомы заболевания</a:t>
            </a:r>
            <a:r>
              <a:rPr lang="ru-RU" sz="2200" dirty="0" smtClean="0"/>
              <a:t>:</a:t>
            </a:r>
            <a:br>
              <a:rPr lang="ru-RU" sz="2200" dirty="0" smtClean="0"/>
            </a:br>
            <a:r>
              <a:rPr lang="ru-RU" sz="2200" b="1" dirty="0" smtClean="0"/>
              <a:t>Вначале возникает чувство жжения и </a:t>
            </a:r>
            <a:r>
              <a:rPr lang="ru-RU" sz="2200" b="1" dirty="0" err="1" smtClean="0"/>
              <a:t>распирания</a:t>
            </a:r>
            <a:r>
              <a:rPr lang="ru-RU" sz="2200" b="1" dirty="0" smtClean="0"/>
              <a:t>.</a:t>
            </a:r>
            <a:endParaRPr lang="ru-RU" sz="2200" dirty="0" smtClean="0"/>
          </a:p>
          <a:p>
            <a:r>
              <a:rPr lang="ru-RU" sz="2200" b="1" dirty="0" smtClean="0"/>
              <a:t>Затем появляется небольшая пульсирующая и тянущая боль,</a:t>
            </a:r>
            <a:r>
              <a:rPr lang="ru-RU" sz="2200" dirty="0" smtClean="0"/>
              <a:t> которая усиливается постепенно. Особенно она выражена при опускании руки вниз. По мере прогрессирования недуга она приобретает выраженный пульсирующий характер, а иногда даже мешает спать.</a:t>
            </a:r>
          </a:p>
          <a:p>
            <a:r>
              <a:rPr lang="ru-RU" sz="2200" dirty="0" smtClean="0"/>
              <a:t>Местно отмечается</a:t>
            </a:r>
            <a:r>
              <a:rPr lang="ru-RU" sz="2200" b="1" dirty="0" smtClean="0"/>
              <a:t> припухлость (отек) и напряжение мягких тканей,</a:t>
            </a:r>
            <a:r>
              <a:rPr lang="ru-RU" sz="2200" dirty="0" smtClean="0"/>
              <a:t> которые больше распространяются на тыльную поверхность пальца.</a:t>
            </a:r>
          </a:p>
          <a:p>
            <a:r>
              <a:rPr lang="ru-RU" sz="2200" b="1" dirty="0" smtClean="0"/>
              <a:t>Покраснение кожи </a:t>
            </a:r>
            <a:r>
              <a:rPr lang="ru-RU" sz="2200" dirty="0" smtClean="0"/>
              <a:t>наблюдается редко.</a:t>
            </a:r>
          </a:p>
          <a:p>
            <a:r>
              <a:rPr lang="ru-RU" sz="2200" b="1" dirty="0" smtClean="0"/>
              <a:t>Повышается </a:t>
            </a:r>
            <a:r>
              <a:rPr lang="ru-RU" sz="2200" b="1" dirty="0" smtClean="0">
                <a:hlinkClick r:id="rId2"/>
              </a:rPr>
              <a:t>температура</a:t>
            </a:r>
            <a:r>
              <a:rPr lang="ru-RU" sz="2200" b="1" dirty="0" smtClean="0"/>
              <a:t> тела и нарушается общее состояние</a:t>
            </a:r>
            <a:r>
              <a:rPr lang="ru-RU" sz="2200" dirty="0" smtClean="0"/>
              <a:t> при прогрессировании процесса.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Этот вид панариция наиболее опасен, поскольку вначале заболевания больные практически не обращают внимания на боль. Поэтому воспалительная жидкость быстро направляется вглубь: на сухожилия, суставы и фаланги пальца.</a:t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>Либо более глубокие ткани поражаются вследствие плохо проведенного лечения: малый разрез для оттока воспалительной жидкости, назначение </a:t>
            </a:r>
            <a:r>
              <a:rPr lang="ru-RU" sz="2000" dirty="0" smtClean="0">
                <a:hlinkClick r:id="rId2"/>
              </a:rPr>
              <a:t>антибиотиков</a:t>
            </a:r>
            <a:r>
              <a:rPr lang="ru-RU" sz="2000" dirty="0" smtClean="0"/>
              <a:t>, к которым нечувствительны болезнетворные микроорганизмы и некоторые другие причины. 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7" name="Picture 3" descr="C:\Users\Андрей\Desktop\image05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642918"/>
            <a:ext cx="6715172" cy="5505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sz="4000" dirty="0" smtClean="0"/>
              <a:t>Ногтевой</a:t>
            </a:r>
            <a:r>
              <a:rPr lang="ru-RU" dirty="0" smtClean="0"/>
              <a:t> панариций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70000" lnSpcReduction="20000"/>
          </a:bodyPr>
          <a:lstStyle/>
          <a:p>
            <a:r>
              <a:rPr lang="ru-RU" sz="2400" dirty="0" smtClean="0"/>
              <a:t>В зависимости от локализации </a:t>
            </a:r>
            <a:r>
              <a:rPr lang="ru-RU" sz="2400" dirty="0" err="1" smtClean="0"/>
              <a:t>распростронения</a:t>
            </a:r>
            <a:r>
              <a:rPr lang="ru-RU" sz="2400" dirty="0" smtClean="0"/>
              <a:t> три формы панариция ногтя:1)</a:t>
            </a:r>
            <a:r>
              <a:rPr lang="ru-RU" sz="2400" b="1" dirty="0" smtClean="0"/>
              <a:t> Паронихий (околоногтевой панариций) </a:t>
            </a:r>
            <a:r>
              <a:rPr lang="ru-RU" sz="2400" dirty="0" smtClean="0"/>
              <a:t>Воспаление околоногтевого валика кожи.</a:t>
            </a:r>
            <a:br>
              <a:rPr lang="ru-RU" sz="2400" dirty="0" smtClean="0"/>
            </a:br>
            <a:r>
              <a:rPr lang="ru-RU" sz="2400" dirty="0" smtClean="0"/>
              <a:t>Развивается вследствие колотых ран, заусениц с надрывами кожи. Процесс чаще всего находится между ногтевой пластиной и околоногтевым валиком (глубокая форма). Однако иногда возникает и поверхностная форма (поражен только кожный околоногтевой валик).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Симптомы </a:t>
            </a:r>
            <a:r>
              <a:rPr lang="ru-RU" sz="2400" dirty="0" smtClean="0"/>
              <a:t>появляются на четвертый-шестой, а иногда на десятый день после незначительной травмы:</a:t>
            </a:r>
            <a:br>
              <a:rPr lang="ru-RU" sz="2400" dirty="0" smtClean="0"/>
            </a:br>
            <a:r>
              <a:rPr lang="ru-RU" sz="2400" dirty="0" smtClean="0"/>
              <a:t>Возникает </a:t>
            </a:r>
            <a:r>
              <a:rPr lang="ru-RU" sz="2400" b="1" dirty="0" smtClean="0"/>
              <a:t>выраженная боль</a:t>
            </a:r>
            <a:r>
              <a:rPr lang="ru-RU" sz="2400" dirty="0" smtClean="0"/>
              <a:t> в месте поражения. 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Напрягается и краснеет кожа </a:t>
            </a:r>
            <a:r>
              <a:rPr lang="ru-RU" sz="2400" dirty="0" smtClean="0"/>
              <a:t>околоногтевого валика и ногтевой фаланги.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При поверхностной форме </a:t>
            </a:r>
            <a:r>
              <a:rPr lang="ru-RU" sz="2400" dirty="0" smtClean="0"/>
              <a:t>сквозь кожу начинает просвечиваться полоска гноя.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При глубокой форме</a:t>
            </a:r>
            <a:r>
              <a:rPr lang="ru-RU" sz="2400" dirty="0" smtClean="0"/>
              <a:t> воспалительная жидкость устремляется вовнутрь, иногда поражая ноготь. И тогда, подрытая гноем, ногтевая пластина теряет связь с ногтевым ложем и приподнимается. В дальнейшем при накоплении гноя формируется вторичный </a:t>
            </a:r>
            <a:r>
              <a:rPr lang="ru-RU" sz="2400" dirty="0" err="1" smtClean="0"/>
              <a:t>подногтевой</a:t>
            </a:r>
            <a:r>
              <a:rPr lang="ru-RU" sz="2400" dirty="0" smtClean="0"/>
              <a:t> панариций.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Users\Андрей\Desktop\cbc1f073b2d6532d13f13ddd04f8193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85794"/>
            <a:ext cx="6353556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Подногтевой</a:t>
            </a:r>
            <a:r>
              <a:rPr lang="ru-RU" b="1" dirty="0" smtClean="0"/>
              <a:t> панариций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Развивается вследствие попадания занозы под ноготь, надрыва или дурной привычки грызть ногти.</a:t>
            </a:r>
            <a:br>
              <a:rPr lang="ru-RU" dirty="0" smtClean="0"/>
            </a:br>
            <a:r>
              <a:rPr lang="ru-RU" b="1" dirty="0" smtClean="0"/>
              <a:t>Симптомы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Ярко выраженная пульсирующая боль </a:t>
            </a:r>
            <a:r>
              <a:rPr lang="ru-RU" dirty="0" smtClean="0"/>
              <a:t>на месте поражения. Поскольку очаг воспаления находится под ногтевой пластиной, а она неподвижна.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Сквозь ногтевую пластину иногда </a:t>
            </a:r>
            <a:r>
              <a:rPr lang="ru-RU" b="1" dirty="0" smtClean="0"/>
              <a:t>просвечивается гной.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Возникает отек и покраснение</a:t>
            </a:r>
            <a:r>
              <a:rPr lang="ru-RU" dirty="0" smtClean="0"/>
              <a:t> околоногтевого валика, а иногда и кончика пальца.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Спустя две-три сутки</a:t>
            </a:r>
            <a:r>
              <a:rPr lang="ru-RU" b="1" dirty="0" smtClean="0"/>
              <a:t> ногтевая пластина отслаивается </a:t>
            </a:r>
            <a:r>
              <a:rPr lang="ru-RU" dirty="0" smtClean="0"/>
              <a:t>на незначительном участке, потому что гной приподнимает её. При этом состояние больных несколько улучшается, а боль уменьшается.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Users\Андрей\Desktop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928670"/>
            <a:ext cx="6357982" cy="49279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Костный панариций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Развивается нечасто. Как правило, возникает вследствие осложнения подкожного панариция при переходе воспалительного процесса из мягких тканей на твердые. Первично формируется редко.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Первые симптомы</a:t>
            </a:r>
            <a:r>
              <a:rPr lang="ru-RU" dirty="0" smtClean="0"/>
              <a:t> появляются на 3-14 день после инфицирования:</a:t>
            </a:r>
            <a:br>
              <a:rPr lang="ru-RU" dirty="0" smtClean="0"/>
            </a:br>
            <a:r>
              <a:rPr lang="ru-RU" b="1" dirty="0" smtClean="0"/>
              <a:t>боль</a:t>
            </a:r>
            <a:r>
              <a:rPr lang="ru-RU" dirty="0" smtClean="0"/>
              <a:t> (основной признак) резко выраженная в месте поражения, которая уменьшается с появлением свища</a:t>
            </a:r>
          </a:p>
          <a:p>
            <a:r>
              <a:rPr lang="ru-RU" b="1" dirty="0" smtClean="0"/>
              <a:t>развивается отек </a:t>
            </a:r>
            <a:r>
              <a:rPr lang="ru-RU" dirty="0" smtClean="0"/>
              <a:t>всего пальца</a:t>
            </a:r>
          </a:p>
          <a:p>
            <a:r>
              <a:rPr lang="ru-RU" b="1" dirty="0" smtClean="0"/>
              <a:t>фаланга приобретает вид веретена</a:t>
            </a:r>
            <a:endParaRPr lang="ru-RU" dirty="0" smtClean="0"/>
          </a:p>
          <a:p>
            <a:r>
              <a:rPr lang="ru-RU" b="1" dirty="0" smtClean="0"/>
              <a:t>страдает общее состояние:</a:t>
            </a:r>
            <a:r>
              <a:rPr lang="ru-RU" dirty="0" smtClean="0"/>
              <a:t> повышается температура тела, больные жалуются на общее недомогание, появляется головная боль</a:t>
            </a:r>
          </a:p>
          <a:p>
            <a:r>
              <a:rPr lang="ru-RU" b="1" dirty="0" smtClean="0"/>
              <a:t>кожа краснеет </a:t>
            </a:r>
            <a:r>
              <a:rPr lang="ru-RU" dirty="0" smtClean="0"/>
              <a:t>на месте поражения</a:t>
            </a:r>
          </a:p>
          <a:p>
            <a:r>
              <a:rPr lang="ru-RU" dirty="0" smtClean="0"/>
              <a:t>Пожалуй, это все, что можно было рассказать о симптомах панариция в зависимости от его вида. Однако </a:t>
            </a:r>
            <a:r>
              <a:rPr lang="ru-RU" b="1" dirty="0" smtClean="0"/>
              <a:t>следует помнить</a:t>
            </a:r>
            <a:r>
              <a:rPr lang="ru-RU" dirty="0" smtClean="0"/>
              <a:t>, что при любом виде панариция:</a:t>
            </a:r>
            <a:br>
              <a:rPr lang="ru-RU" dirty="0" smtClean="0"/>
            </a:br>
            <a:r>
              <a:rPr lang="ru-RU" b="1" dirty="0" smtClean="0"/>
              <a:t>Могут воспаляться лимфатические узлы и сосуды</a:t>
            </a:r>
            <a:r>
              <a:rPr lang="ru-RU" dirty="0" smtClean="0"/>
              <a:t> (особенно, если инфекция поражает суставы, сухожилия и их влагалища, кости). Поэтому они увеличиваются и становятся болезненными.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Нередко при любом виде панариция довольно быстро </a:t>
            </a:r>
            <a:r>
              <a:rPr lang="ru-RU" b="1" dirty="0" smtClean="0"/>
              <a:t>нарастают признаки общей интоксикации:</a:t>
            </a:r>
            <a:r>
              <a:rPr lang="ru-RU" dirty="0" smtClean="0"/>
              <a:t> повышается температура тела до 38-39С, больные жалуются на плохое общее самочувствие, тошноту, головную боль, учащение сердцебиения.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Анатомическое строение кисти и пальцев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900" dirty="0" smtClean="0"/>
              <a:t>Имеют некоторые особенности, что обусловлено многообразием их функций. </a:t>
            </a:r>
            <a:br>
              <a:rPr lang="ru-RU" sz="2900" dirty="0" smtClean="0"/>
            </a:br>
            <a:r>
              <a:rPr lang="ru-RU" sz="2900" dirty="0" smtClean="0"/>
              <a:t> </a:t>
            </a:r>
            <a:br>
              <a:rPr lang="ru-RU" sz="2900" dirty="0" smtClean="0"/>
            </a:br>
            <a:r>
              <a:rPr lang="ru-RU" sz="2900" b="1" dirty="0" smtClean="0"/>
              <a:t>Анатомия пальцев 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 </a:t>
            </a:r>
            <a:br>
              <a:rPr lang="ru-RU" sz="2900" dirty="0" smtClean="0"/>
            </a:br>
            <a:r>
              <a:rPr lang="ru-RU" sz="2900" b="1" dirty="0" smtClean="0"/>
              <a:t>Указательный (II), средний (III), безымянный (IV), мизинец (V) пальцы</a:t>
            </a:r>
            <a:r>
              <a:rPr lang="ru-RU" sz="2900" dirty="0" smtClean="0"/>
              <a:t> имеют по три фаланги: основная (первая), средняя (вторая) и ногтевая (третья).</a:t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b="1" dirty="0" smtClean="0"/>
              <a:t>Большой палец</a:t>
            </a:r>
            <a:r>
              <a:rPr lang="ru-RU" sz="2900" dirty="0" smtClean="0"/>
              <a:t> (I)состоит из двух фаланг: основной (первая) и ногтевой (вторая). </a:t>
            </a:r>
            <a:br>
              <a:rPr lang="ru-RU" sz="2900" dirty="0" smtClean="0"/>
            </a:br>
            <a:r>
              <a:rPr lang="ru-RU" sz="2900" dirty="0" smtClean="0"/>
              <a:t> </a:t>
            </a:r>
            <a:br>
              <a:rPr lang="ru-RU" sz="2900" dirty="0" smtClean="0"/>
            </a:br>
            <a:r>
              <a:rPr lang="ru-RU" sz="2900" dirty="0" smtClean="0"/>
              <a:t>На каждом пальце фаланги соединены между собой суставами и связками.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Андрей\Desktop\2504873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128001" cy="5016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Андрей\Desktop\2840818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128000" cy="372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C:\Users\Андрей\Desktop\2329468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128001" cy="542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Суставной панариций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47500" lnSpcReduction="20000"/>
          </a:bodyPr>
          <a:lstStyle/>
          <a:p>
            <a:r>
              <a:rPr lang="ru-RU" sz="3600" dirty="0" smtClean="0"/>
              <a:t>Гнойное воспаление сустава, соединяющего фаланги пальцев или фаланги пальцев и кости пясти. Оно возникает вследствие глубокого проникающего колотого ранения в полость сустава или при проникновении инфекции в него из соседнего очага.</a:t>
            </a:r>
            <a:br>
              <a:rPr lang="ru-RU" sz="3600" dirty="0" smtClean="0"/>
            </a:br>
            <a:r>
              <a:rPr lang="ru-RU" sz="3600" dirty="0" smtClean="0"/>
              <a:t> </a:t>
            </a:r>
            <a:br>
              <a:rPr lang="ru-RU" sz="3600" dirty="0" smtClean="0"/>
            </a:br>
            <a:r>
              <a:rPr lang="ru-RU" sz="3600" dirty="0" smtClean="0"/>
              <a:t>При этом виде панариция нередко в процесс вовлекаются и фаланги пальца, поэтому иногда протекает вместе с костным панарицием.</a:t>
            </a:r>
            <a:br>
              <a:rPr lang="ru-RU" sz="3600" dirty="0" smtClean="0"/>
            </a:br>
            <a:r>
              <a:rPr lang="ru-RU" sz="3600" dirty="0" smtClean="0"/>
              <a:t> </a:t>
            </a:r>
            <a:br>
              <a:rPr lang="ru-RU" sz="3600" dirty="0" smtClean="0"/>
            </a:br>
            <a:r>
              <a:rPr lang="ru-RU" sz="3600" b="1" dirty="0" smtClean="0"/>
              <a:t>Симптомы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Возникает выраженная боль </a:t>
            </a:r>
            <a:r>
              <a:rPr lang="ru-RU" sz="3600" dirty="0" smtClean="0"/>
              <a:t>в месте пораженного сустава, которая резко усиливается при малейшем движении пальца. Однако нередко болит весь палец.</a:t>
            </a:r>
          </a:p>
          <a:p>
            <a:r>
              <a:rPr lang="ru-RU" sz="3600" b="1" dirty="0" smtClean="0"/>
              <a:t>Нарастает отек и покраснение сустава</a:t>
            </a:r>
            <a:r>
              <a:rPr lang="ru-RU" sz="3600" dirty="0" smtClean="0"/>
              <a:t>, но больше с тыльной стороны. Постепенно они распространяются на весь палец.</a:t>
            </a:r>
          </a:p>
          <a:p>
            <a:r>
              <a:rPr lang="ru-RU" sz="3600" b="1" dirty="0" smtClean="0"/>
              <a:t>Иногда появляются патологические движения пальца </a:t>
            </a:r>
            <a:r>
              <a:rPr lang="ru-RU" sz="3600" dirty="0" smtClean="0"/>
              <a:t>(движения, которые в норме отсутствуют) и хрустящий звук, если в процесс вовлекаются связки.</a:t>
            </a:r>
          </a:p>
          <a:p>
            <a:r>
              <a:rPr lang="ru-RU" sz="3600" dirty="0" smtClean="0"/>
              <a:t>Постепенно</a:t>
            </a:r>
            <a:r>
              <a:rPr lang="ru-RU" sz="3600" b="1" dirty="0" smtClean="0"/>
              <a:t> нарастают симптомы общей интоксикации:</a:t>
            </a:r>
            <a:r>
              <a:rPr lang="ru-RU" sz="3600" dirty="0" smtClean="0"/>
              <a:t> повышается температура тела, больные жалуются на плохое общее самочувствие, </a:t>
            </a:r>
            <a:r>
              <a:rPr lang="ru-RU" sz="3600" dirty="0" smtClean="0">
                <a:hlinkClick r:id="rId2"/>
              </a:rPr>
              <a:t>тошноту</a:t>
            </a:r>
            <a:r>
              <a:rPr lang="ru-RU" sz="3600" dirty="0" smtClean="0"/>
              <a:t>, головную боль, учащение сердцебиения.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C:\Users\Андрей\Desktop\2861792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559513" cy="585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Андрей\Desktop\2777706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128001" cy="3568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Сухожильный панариций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Развивается вследствие травм или развития осложнения при подкожном панариции.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Симптомы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Спустя 2-3 часа после травмы</a:t>
            </a:r>
            <a:r>
              <a:rPr lang="ru-RU" b="1" dirty="0" smtClean="0"/>
              <a:t> появляется резко выраженная пульсирующая боль</a:t>
            </a:r>
            <a:r>
              <a:rPr lang="ru-RU" dirty="0" smtClean="0"/>
              <a:t>, усиливающаяся при малейшем движении.</a:t>
            </a:r>
          </a:p>
          <a:p>
            <a:r>
              <a:rPr lang="ru-RU" dirty="0" smtClean="0"/>
              <a:t>Быстро </a:t>
            </a:r>
            <a:r>
              <a:rPr lang="ru-RU" b="1" dirty="0" smtClean="0"/>
              <a:t>нарастает </a:t>
            </a:r>
            <a:r>
              <a:rPr lang="ru-RU" b="1" dirty="0" smtClean="0">
                <a:hlinkClick r:id="rId2"/>
              </a:rPr>
              <a:t>отек</a:t>
            </a:r>
            <a:r>
              <a:rPr lang="ru-RU" dirty="0" smtClean="0"/>
              <a:t>, который может распространяться как на тыльную поверхность пальца, так и на ладонную. А в случае повреждения сухожильных влагалищ I и V пальцев иногда переходит и на предплечье. Палец при этом выглядит как «сосиска».</a:t>
            </a:r>
          </a:p>
          <a:p>
            <a:r>
              <a:rPr lang="ru-RU" b="1" dirty="0" smtClean="0"/>
              <a:t>Нарушается свободное движение пальца, и он принимает полусогнутое положение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Кожа краснеет </a:t>
            </a:r>
            <a:r>
              <a:rPr lang="ru-RU" dirty="0" smtClean="0"/>
              <a:t>(гиперемия).</a:t>
            </a:r>
          </a:p>
          <a:p>
            <a:r>
              <a:rPr lang="ru-RU" dirty="0" smtClean="0"/>
              <a:t>По мере прогрессирования заболевания</a:t>
            </a:r>
            <a:r>
              <a:rPr lang="ru-RU" b="1" dirty="0" smtClean="0"/>
              <a:t> появляются симптомы интоксикации: </a:t>
            </a:r>
            <a:r>
              <a:rPr lang="ru-RU" dirty="0" smtClean="0"/>
              <a:t>нарушается общее состояние, повышается температура тела, возникает головная боль.</a:t>
            </a:r>
          </a:p>
          <a:p>
            <a:r>
              <a:rPr lang="ru-RU" b="1" dirty="0" smtClean="0"/>
              <a:t>Имеется боль по ходу сухожильного влагалища.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Андрей\Desktop\2564110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128000" cy="589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Users\Андрей\Desktop\2892487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28604"/>
            <a:ext cx="6096001" cy="580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39784"/>
          </a:xfrm>
        </p:spPr>
        <p:txBody>
          <a:bodyPr/>
          <a:lstStyle/>
          <a:p>
            <a:r>
              <a:rPr lang="ru-RU" b="1" dirty="0" smtClean="0"/>
              <a:t>Пандактилит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643602"/>
          </a:xfrm>
        </p:spPr>
        <p:txBody>
          <a:bodyPr>
            <a:normAutofit fontScale="40000" lnSpcReduction="20000"/>
          </a:bodyPr>
          <a:lstStyle/>
          <a:p>
            <a:r>
              <a:rPr lang="ru-RU" sz="4200" dirty="0" smtClean="0"/>
              <a:t>гнойное </a:t>
            </a:r>
            <a:r>
              <a:rPr lang="ru-RU" sz="4200" b="1" dirty="0" smtClean="0"/>
              <a:t>воспаление всех тканей пальца</a:t>
            </a:r>
            <a:r>
              <a:rPr lang="ru-RU" sz="4200" dirty="0" smtClean="0"/>
              <a:t>. Пандактилит протекает тяжело, сопровождается выраженной интоксикацией (головные боли, повышенная температура тела), регионарным лимфангитом, </a:t>
            </a:r>
            <a:r>
              <a:rPr lang="ru-RU" sz="4200" dirty="0" err="1" smtClean="0"/>
              <a:t>кубитальным</a:t>
            </a:r>
            <a:r>
              <a:rPr lang="ru-RU" sz="4200" dirty="0" smtClean="0"/>
              <a:t> </a:t>
            </a:r>
            <a:r>
              <a:rPr lang="ru-RU" sz="4200" dirty="0" err="1" smtClean="0"/>
              <a:t>п</a:t>
            </a:r>
            <a:r>
              <a:rPr lang="ru-RU" sz="4200" dirty="0" smtClean="0"/>
              <a:t> подмышечным лимфаденитом. В периферической крови </a:t>
            </a:r>
            <a:r>
              <a:rPr lang="ru-RU" sz="4200" dirty="0" err="1" smtClean="0"/>
              <a:t>итражены</a:t>
            </a:r>
            <a:r>
              <a:rPr lang="ru-RU" sz="4200" dirty="0" smtClean="0"/>
              <a:t> </a:t>
            </a:r>
            <a:r>
              <a:rPr lang="ru-RU" sz="4200" dirty="0" smtClean="0"/>
              <a:t>изменения, характерные для острого гнойного нос паления. Пандактилит развивается постепенно. Причиной его является вирулентная инфекция, внедрившаяся в мани пальца в результате ранения. Однако возможно </a:t>
            </a:r>
            <a:r>
              <a:rPr lang="ru-RU" sz="4200" dirty="0" err="1" smtClean="0"/>
              <a:t>воз</a:t>
            </a:r>
            <a:r>
              <a:rPr lang="ru-RU" sz="4200" dirty="0" err="1" smtClean="0"/>
              <a:t>икновение</a:t>
            </a:r>
            <a:r>
              <a:rPr lang="ru-RU" sz="4200" dirty="0" smtClean="0"/>
              <a:t> </a:t>
            </a:r>
            <a:r>
              <a:rPr lang="ru-RU" sz="4200" dirty="0" smtClean="0"/>
              <a:t>пандактилита и из простых форм панариция, в частности подкожного.</a:t>
            </a:r>
          </a:p>
          <a:p>
            <a:r>
              <a:rPr lang="ru-RU" sz="4200" dirty="0" smtClean="0"/>
              <a:t>При развитии </a:t>
            </a:r>
            <a:r>
              <a:rPr lang="ru-RU" sz="4200" b="1" dirty="0" smtClean="0"/>
              <a:t>пандактилита</a:t>
            </a:r>
            <a:r>
              <a:rPr lang="ru-RU" sz="4200" dirty="0" smtClean="0"/>
              <a:t> боли постепенно усиливаются и приобретают интенсивный, мучительный, распирающий характер. Отечный палец сине-багрового цвета. Воспалительный процесс развивается по типу влажного и сухого некроза. Из свищей или послеоперационных г ли выделяется скудное гнойное отделяемое, грануляции безжизненные. Пальпация пальца болезненна, попытка к движению влечет за собой резкое усиление болей. Состояние больных </a:t>
            </a:r>
            <a:r>
              <a:rPr lang="ru-RU" sz="4200" dirty="0" err="1" smtClean="0"/>
              <a:t>ухудшагся</a:t>
            </a:r>
            <a:r>
              <a:rPr lang="ru-RU" sz="4200" dirty="0" smtClean="0"/>
              <a:t>, повышается температура тела, возникают боли в кисти, отек и гиперемия тканей увеличиваются и распространяются в проксимальном направлении. Только немедленное оперативное вмешательство способно остановить прогрессирование гнойно-воспалительного процесса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429420"/>
          </a:xfrm>
        </p:spPr>
        <p:txBody>
          <a:bodyPr>
            <a:normAutofit fontScale="92500" lnSpcReduction="10000"/>
          </a:bodyPr>
          <a:lstStyle/>
          <a:p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Ноготь </a:t>
            </a:r>
          </a:p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  <a:p>
            <a:endParaRPr lang="ru-RU" sz="2200" dirty="0" smtClean="0"/>
          </a:p>
          <a:p>
            <a:endParaRPr lang="ru-RU" sz="2200" dirty="0" smtClean="0"/>
          </a:p>
          <a:p>
            <a:r>
              <a:rPr lang="ru-RU" sz="2200" dirty="0" smtClean="0"/>
              <a:t>Производное эпидермиса (наружного слоя кожи), защищающий концевые</a:t>
            </a:r>
            <a:br>
              <a:rPr lang="ru-RU" sz="2200" dirty="0" smtClean="0"/>
            </a:br>
            <a:r>
              <a:rPr lang="ru-RU" sz="2200" dirty="0" smtClean="0"/>
              <a:t>фаланги пальцев от повреждения. Находится в ногтевом ложе, а вокруг него образуется ногтевой валик из кожи.</a:t>
            </a:r>
            <a:br>
              <a:rPr lang="ru-RU" sz="2200" dirty="0" smtClean="0"/>
            </a:br>
            <a:r>
              <a:rPr lang="ru-RU" sz="2200" dirty="0" smtClean="0"/>
              <a:t> </a:t>
            </a:r>
            <a:br>
              <a:rPr lang="ru-RU" sz="2200" dirty="0" smtClean="0"/>
            </a:br>
            <a:r>
              <a:rPr lang="ru-RU" sz="2200" b="1" dirty="0" smtClean="0"/>
              <a:t>Ноготь имеет: 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  <a:p>
            <a:pPr lvl="0"/>
            <a:r>
              <a:rPr lang="ru-RU" sz="2200" dirty="0" smtClean="0"/>
              <a:t>Тело — видимая часть ногтя.</a:t>
            </a:r>
          </a:p>
          <a:p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 smtClean="0"/>
          </a:p>
          <a:p>
            <a:pPr lvl="0"/>
            <a:r>
              <a:rPr lang="ru-RU" sz="2200" dirty="0" smtClean="0"/>
              <a:t>Корень (ногтевой матрикс) — задняя часть ногтевой пластинки, которая практически полностью находится под ногтевым валиком. В основании ногтя выступает лишь его небольшой участок беловатого цвета полулунной формы (лунка).</a:t>
            </a:r>
          </a:p>
          <a:p>
            <a:endParaRPr lang="ru-RU" dirty="0"/>
          </a:p>
        </p:txBody>
      </p:sp>
      <p:pic>
        <p:nvPicPr>
          <p:cNvPr id="4" name="Рисунок 3" descr="http://www.polismed.com/upfiles/other/artgen/32/sm_928253001387717567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0"/>
            <a:ext cx="3500462" cy="207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C:\Users\Андрей\Desktop\2484125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342315" cy="5604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Андрей\Desktop\2292660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128001" cy="5981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Андрей\Desktop\2629164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8128000" cy="603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C:\Users\Андрей\Desktop\2579370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290"/>
            <a:ext cx="45466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C:\Users\Андрей\Desktop\kist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7000924" cy="39584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Users\Андрей\Desktop\2902419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14356"/>
            <a:ext cx="6096000" cy="517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Кожа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>На кисти с ладонной стороны плотная и малоподвижная. Поскольку сращена с ладонным апоневрозом (сухожильной пластиной, находящейся посредине ладони).</a:t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>На тыльной стороне кисти кожа подвижная и эластичная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300" b="1" dirty="0" smtClean="0">
                <a:solidFill>
                  <a:schemeClr val="tx2">
                    <a:lumMod val="50000"/>
                  </a:schemeClr>
                </a:solidFill>
              </a:rPr>
              <a:t>Подкожно-жировая клетчатка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На ладонной поверхности кисти содержит большое количество плотных тяжей. Они начинаются от сосочкового слоя кожи и идут вглубь, достигая мышц, надкостницы, суставов, сухожилий и костей кисти.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В результате образуются перемычки, формирующие замкнутые ячейки, заполненные жировыми клетками. Поэтому при возникновении воспалительного процесса гной распространяется не вширь, а вглубь.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На тыльной поверхности кисти подкожно-жировая клетчатка развита слабо.</a:t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Кровоснабжение пальцев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Осуществляется двумя артериями с ладонной стороны: лучевой и локтевой. Они соединяются между собой в середине ладони, образуя глубокую и поверхностную ладонные дуги. Далее от них к каждому пальцу отходят по две мелкие ветви, питающие их.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Кроме того, с тыльной стороны каждый палец снабжается кровью двумя ветками, которые отходят от тыльной артериальной дуги.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Тыльные и ладонные пальцевые артерии соединяются между собой, обеспечивая хорошее кровоснабжение пальца. Поэтому он быстро восстанавливается после травм. Причем даже при повреждении одной или даже двух-трех пальцевых артерий.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Иннервация пальцев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Осуществляется срединным, локтевым и лучевым (отсутствует на картинке) нервами. От них отходят нервные окончания к пальцам.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Однако имеется одна особенность: нервы проходят вдоль связок, внутри сухожильных влагалищ и под поперечной связкой запястного канала (срединный нерв). Поэтому при воспалительных процессах и отеке этих анатомических структур нервы иногда повреждаются, быстро погибая. 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Сухожилия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>Малорастяжимая соединительнотканная часть мышц (их продолжение). При помощи, которых они прикрепляются к костям с одной стороны, а с другой  — тесно </a:t>
            </a:r>
          </a:p>
          <a:p>
            <a:pPr>
              <a:buNone/>
            </a:pPr>
            <a:r>
              <a:rPr lang="ru-RU" sz="2000" b="1" dirty="0" smtClean="0"/>
              <a:t>Сухожильные синовиальные влагалища</a:t>
            </a:r>
          </a:p>
          <a:p>
            <a:pPr>
              <a:buNone/>
            </a:pPr>
            <a:r>
              <a:rPr lang="ru-RU" sz="2000" dirty="0" smtClean="0"/>
              <a:t>Плотные практически нерастяжимые </a:t>
            </a:r>
          </a:p>
          <a:p>
            <a:pPr>
              <a:buNone/>
            </a:pPr>
            <a:r>
              <a:rPr lang="ru-RU" sz="2000" dirty="0" smtClean="0"/>
              <a:t>соединительнотканные оболочки. </a:t>
            </a:r>
          </a:p>
          <a:p>
            <a:pPr>
              <a:buNone/>
            </a:pPr>
            <a:r>
              <a:rPr lang="ru-RU" sz="2000" dirty="0" smtClean="0"/>
              <a:t>Они продолжаются с поверхности</a:t>
            </a:r>
          </a:p>
          <a:p>
            <a:pPr>
              <a:buNone/>
            </a:pPr>
            <a:r>
              <a:rPr lang="ru-RU" sz="2000" dirty="0" smtClean="0"/>
              <a:t> мышц на сухожилия,</a:t>
            </a:r>
          </a:p>
          <a:p>
            <a:pPr>
              <a:buNone/>
            </a:pPr>
            <a:r>
              <a:rPr lang="ru-RU" sz="2000" dirty="0" smtClean="0"/>
              <a:t> окутывая их и образуя тоннели небольшой ёмкости.</a:t>
            </a:r>
            <a:br>
              <a:rPr lang="ru-RU" sz="2000" dirty="0" smtClean="0"/>
            </a:br>
            <a:endParaRPr lang="ru-RU" sz="2000" dirty="0" smtClean="0"/>
          </a:p>
        </p:txBody>
      </p:sp>
      <p:pic>
        <p:nvPicPr>
          <p:cNvPr id="4" name="Рисунок 3" descr="http://www.polismed.com/upfiles/other/artgen/32/sm_827542001387717633.pn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000372"/>
            <a:ext cx="22860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327</Words>
  <PresentationFormat>Экран (4:3)</PresentationFormat>
  <Paragraphs>100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Поток</vt:lpstr>
      <vt:lpstr>Слайд 1</vt:lpstr>
      <vt:lpstr>Терминология </vt:lpstr>
      <vt:lpstr>Анатомическое строение кисти и пальцев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Причины панариция </vt:lpstr>
      <vt:lpstr>Механизм развития </vt:lpstr>
      <vt:lpstr>Классификация панариция</vt:lpstr>
      <vt:lpstr>Слайд 15</vt:lpstr>
      <vt:lpstr>Слайд 16</vt:lpstr>
      <vt:lpstr>Кожный панариций </vt:lpstr>
      <vt:lpstr>Слайд 18</vt:lpstr>
      <vt:lpstr>Слайд 19</vt:lpstr>
      <vt:lpstr>Слайд 20</vt:lpstr>
      <vt:lpstr>Слайд 21</vt:lpstr>
      <vt:lpstr>Подкожный панариций </vt:lpstr>
      <vt:lpstr>Слайд 23</vt:lpstr>
      <vt:lpstr>Слайд 24</vt:lpstr>
      <vt:lpstr>Ногтевой панариций</vt:lpstr>
      <vt:lpstr>Слайд 26</vt:lpstr>
      <vt:lpstr>Подногтевой панариций </vt:lpstr>
      <vt:lpstr>Слайд 28</vt:lpstr>
      <vt:lpstr>Костный панариций </vt:lpstr>
      <vt:lpstr>Слайд 30</vt:lpstr>
      <vt:lpstr>Слайд 31</vt:lpstr>
      <vt:lpstr>Слайд 32</vt:lpstr>
      <vt:lpstr>Суставной панариций </vt:lpstr>
      <vt:lpstr>Слайд 34</vt:lpstr>
      <vt:lpstr>Слайд 35</vt:lpstr>
      <vt:lpstr>Сухожильный панариций </vt:lpstr>
      <vt:lpstr>Слайд 37</vt:lpstr>
      <vt:lpstr>Слайд 38</vt:lpstr>
      <vt:lpstr>Пандактилит</vt:lpstr>
      <vt:lpstr>Слайд 40</vt:lpstr>
      <vt:lpstr>Слайд 41</vt:lpstr>
      <vt:lpstr>Слайд 42</vt:lpstr>
      <vt:lpstr>Слайд 43</vt:lpstr>
      <vt:lpstr>Слайд 44</vt:lpstr>
      <vt:lpstr>Слайд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</cp:lastModifiedBy>
  <cp:revision>24</cp:revision>
  <dcterms:created xsi:type="dcterms:W3CDTF">2014-04-06T18:37:36Z</dcterms:created>
  <dcterms:modified xsi:type="dcterms:W3CDTF">2015-03-25T18:38:00Z</dcterms:modified>
</cp:coreProperties>
</file>