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62EF3-3C4F-43EE-ACEE-D4B806740EA3}" type="datetimeFigureOut">
              <a:rPr lang="en-US" smtClean="0"/>
              <a:pPr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51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78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22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07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6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15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9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52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6ED06B6-C816-4861-964D-15A98395707D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41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51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786BE5-D2A3-4BF0-8B30-D7403E61B3DC}" type="datetimeFigureOut">
              <a:rPr lang="en-US" smtClean="0"/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59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82980" y="1524000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Практика хирургического клуба : «От увлечения к профессионализму</a:t>
            </a:r>
            <a:r>
              <a:rPr lang="ru-RU" sz="6600" dirty="0" smtClean="0">
                <a:solidFill>
                  <a:srgbClr val="0070C0"/>
                </a:solidFill>
              </a:rPr>
              <a:t>»</a:t>
            </a:r>
            <a:endParaRPr lang="ru-RU" sz="66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3164" y="662580"/>
            <a:ext cx="8825658" cy="861420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Федеральное государственное бюджетное образовательное </a:t>
            </a:r>
            <a:r>
              <a:rPr lang="ru-RU" dirty="0" smtClean="0">
                <a:solidFill>
                  <a:srgbClr val="0070C0"/>
                </a:solidFill>
              </a:rPr>
              <a:t>учреждение </a:t>
            </a:r>
            <a:r>
              <a:rPr lang="ru-RU" dirty="0">
                <a:solidFill>
                  <a:srgbClr val="0070C0"/>
                </a:solidFill>
              </a:rPr>
              <a:t>высшего </a:t>
            </a:r>
            <a:r>
              <a:rPr lang="ru-RU" dirty="0" smtClean="0">
                <a:solidFill>
                  <a:srgbClr val="0070C0"/>
                </a:solidFill>
              </a:rPr>
              <a:t>образования </a:t>
            </a:r>
            <a:r>
              <a:rPr lang="ru-RU" dirty="0">
                <a:solidFill>
                  <a:srgbClr val="0070C0"/>
                </a:solidFill>
              </a:rPr>
              <a:t>«Астраханский государственный медицинский университет» Министерства здравоохранения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253548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0000">
        <p:fade/>
      </p:transition>
    </mc:Choice>
    <mc:Fallback xmlns="">
      <p:transition spd="med" advTm="3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Цель: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</a:rPr>
              <a:t>Повышение качества подготовки специалистов хирургического </a:t>
            </a:r>
            <a:r>
              <a:rPr lang="ru-RU" dirty="0" smtClean="0">
                <a:solidFill>
                  <a:srgbClr val="0070C0"/>
                </a:solidFill>
              </a:rPr>
              <a:t>про-филя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Повышение </a:t>
            </a:r>
            <a:r>
              <a:rPr lang="ru-RU" dirty="0">
                <a:solidFill>
                  <a:srgbClr val="0070C0"/>
                </a:solidFill>
              </a:rPr>
              <a:t>интереса студентов и ординаторов, </a:t>
            </a:r>
            <a:r>
              <a:rPr lang="ru-RU" dirty="0" smtClean="0">
                <a:solidFill>
                  <a:srgbClr val="0070C0"/>
                </a:solidFill>
              </a:rPr>
              <a:t>студентов  медицинского </a:t>
            </a:r>
            <a:r>
              <a:rPr lang="ru-RU" dirty="0">
                <a:solidFill>
                  <a:srgbClr val="0070C0"/>
                </a:solidFill>
              </a:rPr>
              <a:t>колледжа к учебной деятельности и будущей </a:t>
            </a:r>
            <a:r>
              <a:rPr lang="ru-RU" dirty="0" smtClean="0">
                <a:solidFill>
                  <a:srgbClr val="0070C0"/>
                </a:solidFill>
              </a:rPr>
              <a:t>профессии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Выявление </a:t>
            </a:r>
            <a:r>
              <a:rPr lang="ru-RU" dirty="0">
                <a:solidFill>
                  <a:srgbClr val="0070C0"/>
                </a:solidFill>
              </a:rPr>
              <a:t>одаренной и талантливой </a:t>
            </a:r>
            <a:r>
              <a:rPr lang="ru-RU" dirty="0" smtClean="0">
                <a:solidFill>
                  <a:srgbClr val="0070C0"/>
                </a:solidFill>
              </a:rPr>
              <a:t>молодежи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Профориентация </a:t>
            </a:r>
            <a:r>
              <a:rPr lang="ru-RU" dirty="0">
                <a:solidFill>
                  <a:srgbClr val="0070C0"/>
                </a:solidFill>
              </a:rPr>
              <a:t>школьников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Формирование </a:t>
            </a:r>
            <a:r>
              <a:rPr lang="ru-RU" dirty="0">
                <a:solidFill>
                  <a:srgbClr val="0070C0"/>
                </a:solidFill>
              </a:rPr>
              <a:t>кадрового потенциала для медицинской отрасли</a:t>
            </a:r>
          </a:p>
        </p:txBody>
      </p:sp>
    </p:spTree>
    <p:extLst>
      <p:ext uri="{BB962C8B-B14F-4D97-AF65-F5344CB8AC3E}">
        <p14:creationId xmlns:p14="http://schemas.microsoft.com/office/powerpoint/2010/main" val="401578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154" y="350215"/>
            <a:ext cx="8825659" cy="49144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Задачи: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5" y="841664"/>
            <a:ext cx="11533909" cy="541366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1.Повышение заинтересованности к освоению профессии хирурга;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2. Проверка способности обучающихся к системному действию в профессиональной ситуации, анализу и проектированию своей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деятельности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3.Расширение круга профессиональных умений по хирургии;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выполнение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экспериментальных оперативных вмешательств и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апробации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инновационных хирургических методик;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4. Разработка и экспериментальная апробация новых методов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диагностики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, лечения и профилактики хирургических заболеваний;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5. Разработка методических и педагогических приемов для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обеспечения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усвоения элементов хирургической техники в работе с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экспериментальными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животными;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6. Совершенствование навыков самостоятельной работы и развитие профессионального мышления.  Повышение ответственности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обучающихся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за выполняемую работу, способности самостоятельно и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эффективно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решать проблемы в области профессиональной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деятельности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7. Проверка профессиональной готовности будущего хирурга к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самостоятельной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трудовой деятельности;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8. Экспертная оценка уровня приобретенных умений и навыков, вы-явление степени овладения профессиональными компетенциями;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9. Выявление перспективных кадров, стимулирование их научной деятельности;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10.Привлечение волонтеров для содействия просветительной работе проекта.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11.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Привлечение членов хирургического клуба к выполнению </a:t>
            </a:r>
            <a:r>
              <a:rPr lang="ru-RU" dirty="0" smtClean="0">
                <a:solidFill>
                  <a:srgbClr val="0070C0"/>
                </a:solidFill>
                <a:cs typeface="Aharoni" panose="02010803020104030203" pitchFamily="2" charset="-79"/>
              </a:rPr>
              <a:t>плановых </a:t>
            </a:r>
            <a:r>
              <a:rPr lang="ru-RU" dirty="0">
                <a:solidFill>
                  <a:srgbClr val="0070C0"/>
                </a:solidFill>
                <a:cs typeface="Aharoni" panose="02010803020104030203" pitchFamily="2" charset="-79"/>
              </a:rPr>
              <a:t>научно-исследовательских и экспериментальных работ, раз-работке и апробации новых технологий в области хирургии.</a:t>
            </a:r>
          </a:p>
          <a:p>
            <a:endParaRPr lang="ru-RU" dirty="0">
              <a:solidFill>
                <a:schemeClr val="tx1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06687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Реализация проекта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В рамках работы  проекта реализуются: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 практические занятия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 экспериментальная работа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rgbClr val="0070C0"/>
                </a:solidFill>
              </a:rPr>
              <a:t>проводятся мастер-классы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мероприятия соревновательного типа организуемые для школьников, студентов и ординаторов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24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0070C0"/>
                </a:solidFill>
              </a:rPr>
              <a:t>КОНКРЕТНЫЕ ОЖИДАЕМЫЕ РЕЗУЛЬТАТЫ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250225"/>
              </p:ext>
            </p:extLst>
          </p:nvPr>
        </p:nvGraphicFramePr>
        <p:xfrm>
          <a:off x="498764" y="2282306"/>
          <a:ext cx="11274136" cy="3704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7068"/>
                <a:gridCol w="5637068"/>
              </a:tblGrid>
              <a:tr h="3646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Количественные показатели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Качественные показатели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33914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Повышение процента заинтересованности школьников в медицин-</a:t>
                      </a:r>
                      <a:r>
                        <a:rPr lang="ru-RU" dirty="0" err="1" smtClean="0"/>
                        <a:t>ской</a:t>
                      </a:r>
                      <a:r>
                        <a:rPr lang="ru-RU" dirty="0" smtClean="0"/>
                        <a:t> специальности на 20 %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Повышение количества практически направленных инновационных работ  в области хирургии на 10%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Увеличение числа внедренных в клиническую практику результатов интеллектуальной деятельности на 6%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Увеличение инновационной составляющей экономики региона.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Подготовка молодых квалифицированных кадров, способных ре-шить проблемы кадрового обеспечения развития экономики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Повышение качества подготовки кадрового потенциала для </a:t>
                      </a:r>
                      <a:r>
                        <a:rPr lang="ru-RU" dirty="0" err="1" smtClean="0"/>
                        <a:t>разви-тия</a:t>
                      </a:r>
                      <a:r>
                        <a:rPr lang="ru-RU" dirty="0" smtClean="0"/>
                        <a:t> инновационной экономики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ru-RU" dirty="0" smtClean="0"/>
                        <a:t>Популяризация волонтерской деятельности в реализации </a:t>
                      </a:r>
                      <a:r>
                        <a:rPr lang="ru-RU" dirty="0" err="1" smtClean="0"/>
                        <a:t>социаль-ного</a:t>
                      </a:r>
                      <a:r>
                        <a:rPr lang="ru-RU" dirty="0" smtClean="0"/>
                        <a:t> направления проекта.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4631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dirty="0" smtClean="0"/>
          </a:p>
          <a:p>
            <a:pPr marL="0" indent="0" algn="ctr">
              <a:buNone/>
            </a:pPr>
            <a:r>
              <a:rPr lang="ru-RU" sz="54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81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</TotalTime>
  <Words>349</Words>
  <Application>Microsoft Office PowerPoint</Application>
  <PresentationFormat>Широкоэкранный</PresentationFormat>
  <Paragraphs>38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Aharoni</vt:lpstr>
      <vt:lpstr>Calibri</vt:lpstr>
      <vt:lpstr>Calibri Light</vt:lpstr>
      <vt:lpstr>Wingdings</vt:lpstr>
      <vt:lpstr>Ретро</vt:lpstr>
      <vt:lpstr>Практика хирургического клуба : «От увлечения к профессионализму»</vt:lpstr>
      <vt:lpstr>Цель:</vt:lpstr>
      <vt:lpstr>Задачи:</vt:lpstr>
      <vt:lpstr>Реализация проекта</vt:lpstr>
      <vt:lpstr>КОНКРЕТНЫЕ ОЖИДАЕМЫЕ РЕЗУЛЬТАТЫ</vt:lpstr>
      <vt:lpstr>Презентация PowerPoint</vt:lpstr>
    </vt:vector>
  </TitlesOfParts>
  <Company>АГМА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«От увлечения к профессионализму»</dc:title>
  <dc:creator>ws361usr</dc:creator>
  <cp:lastModifiedBy>ws368usr</cp:lastModifiedBy>
  <cp:revision>5</cp:revision>
  <dcterms:created xsi:type="dcterms:W3CDTF">2020-07-13T07:23:23Z</dcterms:created>
  <dcterms:modified xsi:type="dcterms:W3CDTF">2020-07-13T11:42:44Z</dcterms:modified>
</cp:coreProperties>
</file>