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sldIdLst>
    <p:sldId id="256" r:id="rId2"/>
    <p:sldId id="257" r:id="rId3"/>
    <p:sldId id="259" r:id="rId4"/>
    <p:sldId id="274" r:id="rId5"/>
    <p:sldId id="275" r:id="rId6"/>
    <p:sldId id="276" r:id="rId7"/>
    <p:sldId id="277" r:id="rId8"/>
    <p:sldId id="269" r:id="rId9"/>
    <p:sldId id="263" r:id="rId10"/>
    <p:sldId id="270" r:id="rId11"/>
    <p:sldId id="272" r:id="rId12"/>
    <p:sldId id="264" r:id="rId13"/>
    <p:sldId id="260" r:id="rId14"/>
    <p:sldId id="261" r:id="rId15"/>
    <p:sldId id="265" r:id="rId16"/>
    <p:sldId id="273" r:id="rId17"/>
    <p:sldId id="266" r:id="rId18"/>
    <p:sldId id="267" r:id="rId19"/>
    <p:sldId id="278" r:id="rId20"/>
    <p:sldId id="280" r:id="rId21"/>
    <p:sldId id="281" r:id="rId22"/>
    <p:sldId id="268" r:id="rId23"/>
    <p:sldId id="25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259" autoAdjust="0"/>
    <p:restoredTop sz="94660"/>
  </p:normalViewPr>
  <p:slideViewPr>
    <p:cSldViewPr snapToGrid="0">
      <p:cViewPr varScale="1">
        <p:scale>
          <a:sx n="91" d="100"/>
          <a:sy n="91" d="100"/>
        </p:scale>
        <p:origin x="-33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опросу студентов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2889455782312932"/>
          <c:y val="1.8241042345276876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 ЖКТ, возникшая во время учебы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Студенты 1-го курса</c:v>
                </c:pt>
                <c:pt idx="1">
                  <c:v>Студенты 2-го курса</c:v>
                </c:pt>
                <c:pt idx="2">
                  <c:v>Студенты 3-4курса</c:v>
                </c:pt>
                <c:pt idx="3">
                  <c:v>Студенты 5-6 курсов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CD-46C3-88B8-B88E636CFB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Употребление алкоголя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Студенты 1-го курса</c:v>
                </c:pt>
                <c:pt idx="1">
                  <c:v>Студенты 2-го курса</c:v>
                </c:pt>
                <c:pt idx="2">
                  <c:v>Студенты 3-4курса</c:v>
                </c:pt>
                <c:pt idx="3">
                  <c:v>Студенты 5-6 курсов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CD-46C3-88B8-B88E636CFB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Курение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Студенты 1-го курса</c:v>
                </c:pt>
                <c:pt idx="1">
                  <c:v>Студенты 2-го курса</c:v>
                </c:pt>
                <c:pt idx="2">
                  <c:v>Студенты 3-4курса</c:v>
                </c:pt>
                <c:pt idx="3">
                  <c:v>Студенты 5-6 курсов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9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6CD-46C3-88B8-B88E636CFB97}"/>
            </c:ext>
          </c:extLst>
        </c:ser>
        <c:dLbls/>
        <c:gapWidth val="219"/>
        <c:overlap val="-27"/>
        <c:axId val="83901824"/>
        <c:axId val="83920000"/>
      </c:barChart>
      <c:catAx>
        <c:axId val="839018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920000"/>
        <c:crosses val="autoZero"/>
        <c:auto val="1"/>
        <c:lblAlgn val="ctr"/>
        <c:lblOffset val="100"/>
      </c:catAx>
      <c:valAx>
        <c:axId val="839200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90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/>
              <a:t>Распределение времени, энергии и </a:t>
            </a:r>
            <a:r>
              <a:rPr lang="ru-RU" sz="2400" dirty="0" smtClean="0"/>
              <a:t>средств у студентов</a:t>
            </a:r>
            <a:endParaRPr lang="ru-RU" sz="2400" dirty="0"/>
          </a:p>
        </c:rich>
      </c:tx>
      <c:layout>
        <c:manualLayout>
          <c:xMode val="edge"/>
          <c:yMode val="edge"/>
          <c:x val="0.13777447345153743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4597887592112194E-2"/>
          <c:y val="0.10357102347412857"/>
          <c:w val="0.892363995563205"/>
          <c:h val="0.6417036316823918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Энергия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Школьники</c:v>
                </c:pt>
                <c:pt idx="1">
                  <c:v>Студенты</c:v>
                </c:pt>
                <c:pt idx="2">
                  <c:v>Взрослые</c:v>
                </c:pt>
                <c:pt idx="3">
                  <c:v>Пожилые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F4-4D5B-BFD0-D6C0CC24A2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Школьники</c:v>
                </c:pt>
                <c:pt idx="1">
                  <c:v>Студенты</c:v>
                </c:pt>
                <c:pt idx="2">
                  <c:v>Взрослые</c:v>
                </c:pt>
                <c:pt idx="3">
                  <c:v>Пожилые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EF4-4D5B-BFD0-D6C0CC24A25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Время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Школьники</c:v>
                </c:pt>
                <c:pt idx="1">
                  <c:v>Студенты</c:v>
                </c:pt>
                <c:pt idx="2">
                  <c:v>Взрослые</c:v>
                </c:pt>
                <c:pt idx="3">
                  <c:v>Пожилые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EF4-4D5B-BFD0-D6C0CC24A25E}"/>
            </c:ext>
          </c:extLst>
        </c:ser>
        <c:dLbls/>
        <c:gapWidth val="219"/>
        <c:overlap val="-27"/>
        <c:axId val="65318912"/>
        <c:axId val="65320448"/>
      </c:barChart>
      <c:catAx>
        <c:axId val="653189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320448"/>
        <c:crosses val="autoZero"/>
        <c:auto val="1"/>
        <c:lblAlgn val="ctr"/>
        <c:lblOffset val="100"/>
      </c:catAx>
      <c:valAx>
        <c:axId val="653204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31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0C-41A5-B5CB-E2215E75DFA2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0C-41A5-B5CB-E2215E75DFA2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44-435A-B0E8-99C658E548CA}"/>
              </c:ext>
            </c:extLst>
          </c:dPt>
          <c:cat>
            <c:strRef>
              <c:f>Лист1!$A$2:$A$4</c:f>
              <c:strCache>
                <c:ptCount val="3"/>
                <c:pt idx="0">
                  <c:v>Белки</c:v>
                </c:pt>
                <c:pt idx="1">
                  <c:v>Жиры</c:v>
                </c:pt>
                <c:pt idx="2">
                  <c:v>Углеводы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2.5</c:v>
                </c:pt>
                <c:pt idx="2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44-435A-B0E8-99C658E548CA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80C-50EA-47A4-BCDC-9D4049D76C97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624B-CF38-42BA-A69C-1E3B1477D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20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80C-50EA-47A4-BCDC-9D4049D76C97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624B-CF38-42BA-A69C-1E3B1477D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6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80C-50EA-47A4-BCDC-9D4049D76C97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624B-CF38-42BA-A69C-1E3B1477D4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43554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80C-50EA-47A4-BCDC-9D4049D76C97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624B-CF38-42BA-A69C-1E3B1477D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8058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80C-50EA-47A4-BCDC-9D4049D76C97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624B-CF38-42BA-A69C-1E3B1477D4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25637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80C-50EA-47A4-BCDC-9D4049D76C97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624B-CF38-42BA-A69C-1E3B1477D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118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80C-50EA-47A4-BCDC-9D4049D76C97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624B-CF38-42BA-A69C-1E3B1477D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945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80C-50EA-47A4-BCDC-9D4049D76C97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624B-CF38-42BA-A69C-1E3B1477D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651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80C-50EA-47A4-BCDC-9D4049D76C97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624B-CF38-42BA-A69C-1E3B1477D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469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80C-50EA-47A4-BCDC-9D4049D76C97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624B-CF38-42BA-A69C-1E3B1477D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87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80C-50EA-47A4-BCDC-9D4049D76C97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624B-CF38-42BA-A69C-1E3B1477D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514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80C-50EA-47A4-BCDC-9D4049D76C97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624B-CF38-42BA-A69C-1E3B1477D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3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80C-50EA-47A4-BCDC-9D4049D76C97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624B-CF38-42BA-A69C-1E3B1477D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090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80C-50EA-47A4-BCDC-9D4049D76C97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624B-CF38-42BA-A69C-1E3B1477D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494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80C-50EA-47A4-BCDC-9D4049D76C97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624B-CF38-42BA-A69C-1E3B1477D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333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624B-CF38-42BA-A69C-1E3B1477D4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980C-50EA-47A4-BCDC-9D4049D76C97}" type="datetimeFigureOut">
              <a:rPr lang="ru-RU" smtClean="0"/>
              <a:pPr/>
              <a:t>27.07.2020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118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980C-50EA-47A4-BCDC-9D4049D76C97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63624B-CF38-42BA-A69C-1E3B1477D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430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27" y="3185123"/>
            <a:ext cx="3340182" cy="3340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563" y="3499015"/>
            <a:ext cx="1976128" cy="1976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98" y="1142165"/>
            <a:ext cx="9888569" cy="13229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275" y="2855953"/>
            <a:ext cx="2171510" cy="20223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74067" y="5660027"/>
            <a:ext cx="6441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Кафедра профилактической медицины и здорового образа </a:t>
            </a:r>
            <a:r>
              <a:rPr lang="ru-RU" dirty="0" smtClean="0"/>
              <a:t>жизни</a:t>
            </a:r>
            <a:r>
              <a:rPr lang="en-US" dirty="0" smtClean="0"/>
              <a:t> </a:t>
            </a:r>
            <a:r>
              <a:rPr lang="ru-RU" dirty="0" smtClean="0"/>
              <a:t>Астраханского ГМУ</a:t>
            </a:r>
            <a:endParaRPr lang="ru-RU" dirty="0"/>
          </a:p>
          <a:p>
            <a:pPr algn="r"/>
            <a:r>
              <a:rPr lang="ru-RU" dirty="0"/>
              <a:t>Заведующая кафедрой, </a:t>
            </a:r>
            <a:r>
              <a:rPr lang="ru-RU" dirty="0" smtClean="0"/>
              <a:t>д. м. н.  </a:t>
            </a:r>
            <a:r>
              <a:rPr lang="ru-RU" dirty="0" err="1" smtClean="0"/>
              <a:t>Ахминеева</a:t>
            </a:r>
            <a:r>
              <a:rPr lang="ru-RU" dirty="0" smtClean="0"/>
              <a:t> А.Х.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8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6704" y="592429"/>
            <a:ext cx="4250028" cy="544893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Оптимальным соотношением белков, жиров и углеводов по суточной энергетической ценности у работников умственного труда считают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2, 5 : 4,8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507412767"/>
              </p:ext>
            </p:extLst>
          </p:nvPr>
        </p:nvGraphicFramePr>
        <p:xfrm>
          <a:off x="-775595" y="120906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7203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5482" y="101786"/>
            <a:ext cx="1151771" cy="1610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31249" cy="186301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3887" y="1127892"/>
            <a:ext cx="3798277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Белки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Мясо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Яйца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Бобовые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Молочные продукты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2164" y="1127892"/>
            <a:ext cx="44489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Рыба (жирная)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Авокадо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Орехи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Оливки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Нерафинированные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масла первого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отжима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0537" y="1127892"/>
            <a:ext cx="34641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Овощи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Злаковые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9448" y="-127849"/>
            <a:ext cx="1990859" cy="19908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7318" y="3314879"/>
            <a:ext cx="5314682" cy="35431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1505" y="3707820"/>
            <a:ext cx="5669262" cy="31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9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41" y="0"/>
            <a:ext cx="9704916" cy="685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72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493" y="3133120"/>
            <a:ext cx="4073465" cy="3390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677" y="248992"/>
            <a:ext cx="8596668" cy="1320800"/>
          </a:xfrm>
        </p:spPr>
        <p:txBody>
          <a:bodyPr/>
          <a:lstStyle/>
          <a:p>
            <a:r>
              <a:rPr lang="ru-RU" dirty="0" smtClean="0"/>
              <a:t>ОБЩИЕ РЕКОМЕНДАЦИИ: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452" y="914400"/>
            <a:ext cx="11428808" cy="5943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1. Балансируйте употребление блюд и продуктов из различных </a:t>
            </a:r>
            <a:r>
              <a:rPr lang="ru-RU" sz="3200" dirty="0" smtClean="0"/>
              <a:t>групп</a:t>
            </a:r>
          </a:p>
          <a:p>
            <a:pPr marL="0" indent="0">
              <a:buNone/>
            </a:pPr>
            <a:r>
              <a:rPr lang="ru-RU" sz="3200" dirty="0"/>
              <a:t>2. Поддерживайте здоровый вес тела, изменяя количество потребляемой пищи и физическую активность</a:t>
            </a:r>
            <a:r>
              <a:rPr lang="ru-RU" sz="3200" dirty="0" smtClean="0"/>
              <a:t>.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3. Ешьте пищу небольшими порциями</a:t>
            </a:r>
            <a:r>
              <a:rPr lang="ru-RU" sz="3200" dirty="0" smtClean="0"/>
              <a:t>.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4. Ешьте регулярно без больших перерывов</a:t>
            </a:r>
            <a:r>
              <a:rPr lang="ru-RU" sz="3200" dirty="0" smtClean="0"/>
              <a:t>.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5. Не отказывайтесь сразу от </a:t>
            </a:r>
            <a:r>
              <a:rPr lang="ru-RU" sz="3200" dirty="0" smtClean="0"/>
              <a:t>нежелательных</a:t>
            </a:r>
          </a:p>
          <a:p>
            <a:pPr marL="0" indent="0">
              <a:buNone/>
            </a:pPr>
            <a:r>
              <a:rPr lang="ru-RU" sz="3200" dirty="0" smtClean="0"/>
              <a:t>для </a:t>
            </a:r>
            <a:r>
              <a:rPr lang="ru-RU" sz="3200" dirty="0"/>
              <a:t>вас видов пищи, уменьшайте ее количество.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Изменяйте </a:t>
            </a:r>
            <a:r>
              <a:rPr lang="ru-RU" sz="3200" dirty="0"/>
              <a:t>свое питание постепенно.</a:t>
            </a:r>
          </a:p>
        </p:txBody>
      </p:sp>
    </p:spTree>
    <p:extLst>
      <p:ext uri="{BB962C8B-B14F-4D97-AF65-F5344CB8AC3E}">
        <p14:creationId xmlns:p14="http://schemas.microsoft.com/office/powerpoint/2010/main" xmlns="" val="38284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936" y="3176599"/>
            <a:ext cx="4072481" cy="338967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972" y="798491"/>
            <a:ext cx="11500834" cy="6857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6. Употребляйте больше продуктов богатой клетчаткой (овощи, фрукты, хлеб и другие зерновые продукты, крупы</a:t>
            </a:r>
            <a:r>
              <a:rPr lang="ru-RU" sz="3200" dirty="0" smtClean="0"/>
              <a:t>).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7. Ограничивайте потребление жира. Выбирайте продукты с низким содержанием жира</a:t>
            </a:r>
            <a:r>
              <a:rPr lang="ru-RU" sz="3200" dirty="0" smtClean="0"/>
              <a:t>.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8. Старайтесь готовить продукты без жира или с минимально возможным его добавлением</a:t>
            </a:r>
            <a:r>
              <a:rPr lang="ru-RU" sz="3200" dirty="0" smtClean="0"/>
              <a:t>.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9. Ограничивайте потребление чистого сахара</a:t>
            </a:r>
            <a:r>
              <a:rPr lang="ru-RU" sz="3200" dirty="0" smtClean="0"/>
              <a:t>.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10. Ограничивайте потребление поваренной соли</a:t>
            </a:r>
            <a:r>
              <a:rPr lang="ru-RU" sz="3200" dirty="0" smtClean="0"/>
              <a:t>.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11. Избегайте употребления алкоголя.</a:t>
            </a:r>
          </a:p>
        </p:txBody>
      </p:sp>
    </p:spTree>
    <p:extLst>
      <p:ext uri="{BB962C8B-B14F-4D97-AF65-F5344CB8AC3E}">
        <p14:creationId xmlns:p14="http://schemas.microsoft.com/office/powerpoint/2010/main" xmlns="" val="62455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355309" cy="1320800"/>
          </a:xfrm>
        </p:spPr>
        <p:txBody>
          <a:bodyPr/>
          <a:lstStyle/>
          <a:p>
            <a:r>
              <a:rPr lang="ru-RU" dirty="0" smtClean="0"/>
              <a:t>Таблица оптимального веса для разных типов конституции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7950621"/>
              </p:ext>
            </p:extLst>
          </p:nvPr>
        </p:nvGraphicFramePr>
        <p:xfrm>
          <a:off x="278618" y="2172809"/>
          <a:ext cx="1128661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653">
                  <a:extLst>
                    <a:ext uri="{9D8B030D-6E8A-4147-A177-3AD203B41FA5}">
                      <a16:colId xmlns:a16="http://schemas.microsoft.com/office/drawing/2014/main" xmlns="" val="2423744554"/>
                    </a:ext>
                  </a:extLst>
                </a:gridCol>
                <a:gridCol w="2821653">
                  <a:extLst>
                    <a:ext uri="{9D8B030D-6E8A-4147-A177-3AD203B41FA5}">
                      <a16:colId xmlns:a16="http://schemas.microsoft.com/office/drawing/2014/main" xmlns="" val="2461603858"/>
                    </a:ext>
                  </a:extLst>
                </a:gridCol>
                <a:gridCol w="2821653">
                  <a:extLst>
                    <a:ext uri="{9D8B030D-6E8A-4147-A177-3AD203B41FA5}">
                      <a16:colId xmlns:a16="http://schemas.microsoft.com/office/drawing/2014/main" xmlns="" val="1650391890"/>
                    </a:ext>
                  </a:extLst>
                </a:gridCol>
                <a:gridCol w="2821653">
                  <a:extLst>
                    <a:ext uri="{9D8B030D-6E8A-4147-A177-3AD203B41FA5}">
                      <a16:colId xmlns:a16="http://schemas.microsoft.com/office/drawing/2014/main" xmlns="" val="31950324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Рост,</a:t>
                      </a:r>
                    </a:p>
                    <a:p>
                      <a:pPr algn="ctr"/>
                      <a:r>
                        <a:rPr lang="ru-RU" dirty="0" smtClean="0"/>
                        <a:t>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«Узкая кость», вес,</a:t>
                      </a:r>
                    </a:p>
                    <a:p>
                      <a:pPr algn="ctr"/>
                      <a:r>
                        <a:rPr lang="ru-RU" dirty="0" smtClean="0"/>
                        <a:t>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Нормальный вес,</a:t>
                      </a:r>
                    </a:p>
                    <a:p>
                      <a:pPr algn="ctr"/>
                      <a:r>
                        <a:rPr lang="ru-RU" dirty="0" smtClean="0"/>
                        <a:t>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«Широкая кость», вес,</a:t>
                      </a:r>
                    </a:p>
                    <a:p>
                      <a:pPr algn="ctr"/>
                      <a:r>
                        <a:rPr lang="ru-RU" dirty="0" smtClean="0"/>
                        <a:t>кг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7338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567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3697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9809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4236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4557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237532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7279" y="528033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Если ваши килограммы больше указанных в таблице на 10 % – вы в</a:t>
            </a:r>
          </a:p>
          <a:p>
            <a:r>
              <a:rPr lang="ru-RU"/>
              <a:t>норме, 20 – 30 % – это ожирение 1 степени, 30 – 40 % – ожирение 2 степе-</a:t>
            </a:r>
          </a:p>
          <a:p>
            <a:r>
              <a:rPr lang="ru-RU"/>
              <a:t>ни, 50–100 % – ожирение 3 степени, свыше 100 % – ожирение 4 степени.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03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35667" y="228758"/>
                <a:ext cx="8596668" cy="25917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ИМТ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ru-RU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sz="4000" b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</a:t>
                </a:r>
                <a:r>
                  <a:rPr lang="ru-RU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масса тела в килограммах,</a:t>
                </a:r>
              </a:p>
              <a:p>
                <a:pPr marL="0" indent="0">
                  <a:buNone/>
                </a:pP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ru-RU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рост в метрах</a:t>
                </a:r>
                <a:endParaRPr lang="ru-RU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5667" y="228758"/>
                <a:ext cx="8596668" cy="2591715"/>
              </a:xfrm>
              <a:blipFill>
                <a:blip r:embed="rId2"/>
                <a:stretch>
                  <a:fillRect l="-2553" t="-1647" b="-2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9609868"/>
              </p:ext>
            </p:extLst>
          </p:nvPr>
        </p:nvGraphicFramePr>
        <p:xfrm>
          <a:off x="677863" y="2820471"/>
          <a:ext cx="9187354" cy="3644722"/>
        </p:xfrm>
        <a:graphic>
          <a:graphicData uri="http://schemas.openxmlformats.org/drawingml/2006/table">
            <a:tbl>
              <a:tblPr/>
              <a:tblGrid>
                <a:gridCol w="4593677">
                  <a:extLst>
                    <a:ext uri="{9D8B030D-6E8A-4147-A177-3AD203B41FA5}">
                      <a16:colId xmlns:a16="http://schemas.microsoft.com/office/drawing/2014/main" xmlns="" val="743024020"/>
                    </a:ext>
                  </a:extLst>
                </a:gridCol>
                <a:gridCol w="4593677">
                  <a:extLst>
                    <a:ext uri="{9D8B030D-6E8A-4147-A177-3AD203B41FA5}">
                      <a16:colId xmlns:a16="http://schemas.microsoft.com/office/drawing/2014/main" xmlns="" val="3171146338"/>
                    </a:ext>
                  </a:extLst>
                </a:gridCol>
              </a:tblGrid>
              <a:tr h="671396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Индекс массы тела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Соответствие между массой человека и его ростом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4163839"/>
                  </a:ext>
                </a:extLst>
              </a:tr>
              <a:tr h="38365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16 и менее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Выраженный дефицит массы тела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3579544"/>
                  </a:ext>
                </a:extLst>
              </a:tr>
              <a:tr h="38365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16—18,5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Недостаточная (дефицит) масса тела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826296"/>
                  </a:ext>
                </a:extLst>
              </a:tr>
              <a:tr h="38365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18,5—24,99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Норма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2222659"/>
                  </a:ext>
                </a:extLst>
              </a:tr>
              <a:tr h="671396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25—30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Избыточная масса тела (предожирение)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0179966"/>
                  </a:ext>
                </a:extLst>
              </a:tr>
              <a:tr h="38365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30—35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Ожирение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2079491"/>
                  </a:ext>
                </a:extLst>
              </a:tr>
              <a:tr h="38365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35—40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Ожирение резкое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0172694"/>
                  </a:ext>
                </a:extLst>
              </a:tr>
              <a:tr h="38365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40 и более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Очень резкое ожирение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5446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4498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96629227"/>
              </p:ext>
            </p:extLst>
          </p:nvPr>
        </p:nvGraphicFramePr>
        <p:xfrm>
          <a:off x="5074277" y="-18342"/>
          <a:ext cx="5653030" cy="6876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458">
                  <a:extLst>
                    <a:ext uri="{9D8B030D-6E8A-4147-A177-3AD203B41FA5}">
                      <a16:colId xmlns:a16="http://schemas.microsoft.com/office/drawing/2014/main" xmlns="" val="900308205"/>
                    </a:ext>
                  </a:extLst>
                </a:gridCol>
                <a:gridCol w="1500762">
                  <a:extLst>
                    <a:ext uri="{9D8B030D-6E8A-4147-A177-3AD203B41FA5}">
                      <a16:colId xmlns:a16="http://schemas.microsoft.com/office/drawing/2014/main" xmlns="" val="3761563315"/>
                    </a:ext>
                  </a:extLst>
                </a:gridCol>
                <a:gridCol w="1730810">
                  <a:extLst>
                    <a:ext uri="{9D8B030D-6E8A-4147-A177-3AD203B41FA5}">
                      <a16:colId xmlns:a16="http://schemas.microsoft.com/office/drawing/2014/main" xmlns="" val="941452728"/>
                    </a:ext>
                  </a:extLst>
                </a:gridCol>
              </a:tblGrid>
              <a:tr h="412126"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Рост,</a:t>
                      </a:r>
                    </a:p>
                    <a:p>
                      <a:r>
                        <a:rPr lang="ru-RU" dirty="0" smtClean="0"/>
                        <a:t>см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Возраст, лет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0317096"/>
                  </a:ext>
                </a:extLst>
              </a:tr>
              <a:tr h="343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18-29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6067907"/>
                  </a:ext>
                </a:extLst>
              </a:tr>
              <a:tr h="458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326400829"/>
                  </a:ext>
                </a:extLst>
              </a:tr>
              <a:tr h="310690">
                <a:tc>
                  <a:txBody>
                    <a:bodyPr/>
                    <a:lstStyle/>
                    <a:p>
                      <a:r>
                        <a:rPr lang="ru-RU" dirty="0" smtClean="0"/>
                        <a:t>156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58,5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55,8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7518837"/>
                  </a:ext>
                </a:extLst>
              </a:tr>
              <a:tr h="377134">
                <a:tc>
                  <a:txBody>
                    <a:bodyPr/>
                    <a:lstStyle/>
                    <a:p>
                      <a:r>
                        <a:rPr lang="ru-RU" dirty="0" smtClean="0"/>
                        <a:t>158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61,2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58,2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4702200"/>
                  </a:ext>
                </a:extLst>
              </a:tr>
              <a:tr h="377134">
                <a:tc>
                  <a:txBody>
                    <a:bodyPr/>
                    <a:lstStyle/>
                    <a:p>
                      <a:r>
                        <a:rPr lang="ru-RU" dirty="0" smtClean="0"/>
                        <a:t>160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62,9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59,8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2961743"/>
                  </a:ext>
                </a:extLst>
              </a:tr>
              <a:tr h="311124">
                <a:tc>
                  <a:txBody>
                    <a:bodyPr/>
                    <a:lstStyle/>
                    <a:p>
                      <a:r>
                        <a:rPr lang="ru-RU" dirty="0" smtClean="0"/>
                        <a:t>162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64,6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61,2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324851"/>
                  </a:ext>
                </a:extLst>
              </a:tr>
              <a:tr h="376917">
                <a:tc>
                  <a:txBody>
                    <a:bodyPr/>
                    <a:lstStyle/>
                    <a:p>
                      <a:r>
                        <a:rPr lang="ru-RU" dirty="0" smtClean="0"/>
                        <a:t>164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67,3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63,6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8171300"/>
                  </a:ext>
                </a:extLst>
              </a:tr>
              <a:tr h="376917">
                <a:tc>
                  <a:txBody>
                    <a:bodyPr/>
                    <a:lstStyle/>
                    <a:p>
                      <a:r>
                        <a:rPr lang="ru-RU" dirty="0" smtClean="0"/>
                        <a:t>166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68,8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65,2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483539627"/>
                  </a:ext>
                </a:extLst>
              </a:tr>
              <a:tr h="311992">
                <a:tc>
                  <a:txBody>
                    <a:bodyPr/>
                    <a:lstStyle/>
                    <a:p>
                      <a:r>
                        <a:rPr lang="ru-RU" dirty="0" smtClean="0"/>
                        <a:t>168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70,8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68,5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2514035"/>
                  </a:ext>
                </a:extLst>
              </a:tr>
              <a:tr h="396993">
                <a:tc>
                  <a:txBody>
                    <a:bodyPr/>
                    <a:lstStyle/>
                    <a:p>
                      <a:r>
                        <a:rPr lang="ru-RU" dirty="0" smtClean="0"/>
                        <a:t>170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72,7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68,8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1702835"/>
                  </a:ext>
                </a:extLst>
              </a:tr>
              <a:tr h="355972">
                <a:tc>
                  <a:txBody>
                    <a:bodyPr/>
                    <a:lstStyle/>
                    <a:p>
                      <a:r>
                        <a:rPr lang="ru-RU" dirty="0" smtClean="0"/>
                        <a:t>172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74,1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72,8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078892803"/>
                  </a:ext>
                </a:extLst>
              </a:tr>
              <a:tr h="329699">
                <a:tc>
                  <a:txBody>
                    <a:bodyPr/>
                    <a:lstStyle/>
                    <a:p>
                      <a:r>
                        <a:rPr lang="ru-RU" dirty="0" smtClean="0"/>
                        <a:t>174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77,5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74,3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6328410"/>
                  </a:ext>
                </a:extLst>
              </a:tr>
              <a:tr h="367629">
                <a:tc>
                  <a:txBody>
                    <a:bodyPr/>
                    <a:lstStyle/>
                    <a:p>
                      <a:r>
                        <a:rPr lang="ru-RU" dirty="0" smtClean="0"/>
                        <a:t>176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80,8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76,8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8371366"/>
                  </a:ext>
                </a:extLst>
              </a:tr>
              <a:tr h="367629">
                <a:tc>
                  <a:txBody>
                    <a:bodyPr/>
                    <a:lstStyle/>
                    <a:p>
                      <a:r>
                        <a:rPr lang="ru-RU" dirty="0" smtClean="0"/>
                        <a:t>178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84,0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78,2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418941910"/>
                  </a:ext>
                </a:extLst>
              </a:tr>
              <a:tr h="439295">
                <a:tc>
                  <a:txBody>
                    <a:bodyPr/>
                    <a:lstStyle/>
                    <a:p>
                      <a:r>
                        <a:rPr lang="ru-RU" dirty="0" smtClean="0"/>
                        <a:t>180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86,0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80,9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818894"/>
                  </a:ext>
                </a:extLst>
              </a:tr>
              <a:tr h="312831">
                <a:tc>
                  <a:txBody>
                    <a:bodyPr/>
                    <a:lstStyle/>
                    <a:p>
                      <a:r>
                        <a:rPr lang="ru-RU" dirty="0" smtClean="0"/>
                        <a:t>182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87,2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83,3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8085133"/>
                  </a:ext>
                </a:extLst>
              </a:tr>
              <a:tr h="312831">
                <a:tc>
                  <a:txBody>
                    <a:bodyPr/>
                    <a:lstStyle/>
                    <a:p>
                      <a:r>
                        <a:rPr lang="ru-RU" dirty="0" smtClean="0"/>
                        <a:t>184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89,1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85,5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90148351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425003" y="1931831"/>
                <a:ext cx="4842456" cy="2742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ИМТ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Фактическая масса тела(кг)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Рост</m:t>
                        </m:r>
                        <m:d>
                          <m:dPr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см</m:t>
                            </m:r>
                          </m:e>
                        </m:d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−100</m:t>
                        </m:r>
                      </m:den>
                    </m:f>
                    <m:r>
                      <a:rPr lang="ru-RU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ru-RU" b="0" i="1" dirty="0" smtClean="0">
                        <a:latin typeface="Cambria Math" panose="02040503050406030204" pitchFamily="18" charset="0"/>
                      </a:rPr>
                      <m:t>100%</m:t>
                    </m:r>
                  </m:oMath>
                </a14:m>
                <a:endParaRPr lang="ru-RU" dirty="0" smtClean="0"/>
              </a:p>
              <a:p>
                <a:r>
                  <a:rPr lang="ru-RU" dirty="0" smtClean="0"/>
                  <a:t>Идеальная </a:t>
                </a:r>
                <a:r>
                  <a:rPr lang="ru-RU" dirty="0"/>
                  <a:t>масса тела: </a:t>
                </a:r>
                <a:endParaRPr lang="ru-RU" dirty="0" smtClean="0"/>
              </a:p>
              <a:p>
                <a:r>
                  <a:rPr lang="ru-RU" dirty="0" smtClean="0"/>
                  <a:t>рост </a:t>
                </a:r>
                <a:r>
                  <a:rPr lang="ru-RU" dirty="0"/>
                  <a:t>(см) –100) – 10 % для мужчин; </a:t>
                </a:r>
                <a:endParaRPr lang="ru-RU" dirty="0" smtClean="0"/>
              </a:p>
              <a:p>
                <a:r>
                  <a:rPr lang="ru-RU" dirty="0" smtClean="0"/>
                  <a:t>Рост (см</a:t>
                </a:r>
                <a:r>
                  <a:rPr lang="ru-RU" dirty="0"/>
                  <a:t>) –100) –15 % для женщин.</a:t>
                </a:r>
              </a:p>
              <a:p>
                <a:r>
                  <a:rPr lang="ru-RU" dirty="0"/>
                  <a:t>Ожирение 1 степени – 10% &lt; ИМТ &gt; 20%;</a:t>
                </a:r>
              </a:p>
              <a:p>
                <a:r>
                  <a:rPr lang="ru-RU" dirty="0"/>
                  <a:t>ожирение 2 степени – 30% &lt; ИМТ &gt; 40%;</a:t>
                </a:r>
              </a:p>
              <a:p>
                <a:r>
                  <a:rPr lang="ru-RU" dirty="0"/>
                  <a:t>ожирение 3 степени – 50% &lt; ИМТ &gt; 90%;</a:t>
                </a:r>
              </a:p>
              <a:p>
                <a:r>
                  <a:rPr lang="ru-RU" dirty="0"/>
                  <a:t>ожирение 4 степени – ИМТ &gt; 100%;</a:t>
                </a:r>
              </a:p>
              <a:p>
                <a:r>
                  <a:rPr lang="ru-RU" dirty="0" err="1"/>
                  <a:t>сверхожирение</a:t>
                </a:r>
                <a:r>
                  <a:rPr lang="ru-RU" dirty="0"/>
                  <a:t> (СО) – ИМТ &gt; 125%.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03" y="1931831"/>
                <a:ext cx="4842456" cy="2742417"/>
              </a:xfrm>
              <a:prstGeom prst="rect">
                <a:avLst/>
              </a:prstGeom>
              <a:blipFill>
                <a:blip r:embed="rId2"/>
                <a:stretch>
                  <a:fillRect l="-1134" b="-2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910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66243827"/>
              </p:ext>
            </p:extLst>
          </p:nvPr>
        </p:nvGraphicFramePr>
        <p:xfrm>
          <a:off x="677863" y="563607"/>
          <a:ext cx="859631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4137">
                  <a:extLst>
                    <a:ext uri="{9D8B030D-6E8A-4147-A177-3AD203B41FA5}">
                      <a16:colId xmlns:a16="http://schemas.microsoft.com/office/drawing/2014/main" xmlns="" val="2126451663"/>
                    </a:ext>
                  </a:extLst>
                </a:gridCol>
                <a:gridCol w="4702175">
                  <a:extLst>
                    <a:ext uri="{9D8B030D-6E8A-4147-A177-3AD203B41FA5}">
                      <a16:colId xmlns:a16="http://schemas.microsoft.com/office/drawing/2014/main" xmlns="" val="370176877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 энергии в зависимости от группы труда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3051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 труда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 энергии на 1 кг массы тела, в сутки (ккал)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034798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Преимущественно умственный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362898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Легкий физический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546598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Средней тяжести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816137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Тяжелый физический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629789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Особо тяжелый физический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88109007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7863" y="4082603"/>
            <a:ext cx="88091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Пример: для человека с идеальной массой 60 кг и группой </a:t>
            </a:r>
            <a:r>
              <a:rPr lang="ru-RU" sz="2000" dirty="0" smtClean="0"/>
              <a:t>«преимущественно умственный труд», </a:t>
            </a:r>
            <a:r>
              <a:rPr lang="ru-RU" sz="2000" dirty="0"/>
              <a:t>должная калорийность – </a:t>
            </a:r>
            <a:r>
              <a:rPr lang="ru-RU" sz="2000" dirty="0" smtClean="0"/>
              <a:t>40×60 </a:t>
            </a:r>
            <a:r>
              <a:rPr lang="ru-RU" sz="2000" dirty="0"/>
              <a:t>= </a:t>
            </a:r>
            <a:r>
              <a:rPr lang="ru-RU" sz="2000" dirty="0" smtClean="0"/>
              <a:t>2 400 </a:t>
            </a:r>
            <a:r>
              <a:rPr lang="ru-RU" sz="2000" dirty="0"/>
              <a:t>ккал</a:t>
            </a:r>
          </a:p>
          <a:p>
            <a:r>
              <a:rPr lang="ru-RU" sz="2000" dirty="0"/>
              <a:t>в сутки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Примечание</a:t>
            </a:r>
            <a:r>
              <a:rPr lang="ru-RU" sz="2000" dirty="0"/>
              <a:t>: для женщин калорийность должна быть ниже на</a:t>
            </a:r>
          </a:p>
          <a:p>
            <a:r>
              <a:rPr lang="ru-RU" sz="2000" dirty="0"/>
              <a:t>8–10 %.</a:t>
            </a:r>
          </a:p>
        </p:txBody>
      </p:sp>
    </p:spTree>
    <p:extLst>
      <p:ext uri="{BB962C8B-B14F-4D97-AF65-F5344CB8AC3E}">
        <p14:creationId xmlns:p14="http://schemas.microsoft.com/office/powerpoint/2010/main" xmlns="" val="24321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100" y="-127000"/>
            <a:ext cx="7132637" cy="713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80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ОСНОВНЫЕ СЛАГАЕМЫЕ ЗДОРОВЬЯ: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7811" y="3561075"/>
            <a:ext cx="8596668" cy="227477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</a:rPr>
              <a:t>Личная гигиена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</a:rPr>
              <a:t>Отсутствие вредных привычек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</a:rPr>
              <a:t>Сексуальная культура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</a:rPr>
              <a:t>Экологически грамотное поведение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6748"/>
            <a:ext cx="3427811" cy="3361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518" y="1369374"/>
            <a:ext cx="110114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</a:rPr>
              <a:t>Пропорциональная физическая нагрузка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</a:rPr>
              <a:t>Умственная нагрузка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</a:rPr>
              <a:t>Рациональное питание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</a:rPr>
              <a:t>Гармоничные взаимоотношения между людьми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90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120" y="3480018"/>
            <a:ext cx="5374480" cy="4152682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29167923"/>
              </p:ext>
            </p:extLst>
          </p:nvPr>
        </p:nvGraphicFramePr>
        <p:xfrm>
          <a:off x="215900" y="190499"/>
          <a:ext cx="9288860" cy="4466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582">
                  <a:extLst>
                    <a:ext uri="{9D8B030D-6E8A-4147-A177-3AD203B41FA5}">
                      <a16:colId xmlns:a16="http://schemas.microsoft.com/office/drawing/2014/main" xmlns="" val="2609875254"/>
                    </a:ext>
                  </a:extLst>
                </a:gridCol>
                <a:gridCol w="987378">
                  <a:extLst>
                    <a:ext uri="{9D8B030D-6E8A-4147-A177-3AD203B41FA5}">
                      <a16:colId xmlns:a16="http://schemas.microsoft.com/office/drawing/2014/main" xmlns="" val="2979926149"/>
                    </a:ext>
                  </a:extLst>
                </a:gridCol>
                <a:gridCol w="1326980">
                  <a:extLst>
                    <a:ext uri="{9D8B030D-6E8A-4147-A177-3AD203B41FA5}">
                      <a16:colId xmlns:a16="http://schemas.microsoft.com/office/drawing/2014/main" xmlns="" val="1309805459"/>
                    </a:ext>
                  </a:extLst>
                </a:gridCol>
                <a:gridCol w="1326980">
                  <a:extLst>
                    <a:ext uri="{9D8B030D-6E8A-4147-A177-3AD203B41FA5}">
                      <a16:colId xmlns:a16="http://schemas.microsoft.com/office/drawing/2014/main" xmlns="" val="3537363613"/>
                    </a:ext>
                  </a:extLst>
                </a:gridCol>
                <a:gridCol w="1326980">
                  <a:extLst>
                    <a:ext uri="{9D8B030D-6E8A-4147-A177-3AD203B41FA5}">
                      <a16:colId xmlns:a16="http://schemas.microsoft.com/office/drawing/2014/main" xmlns="" val="2739881228"/>
                    </a:ext>
                  </a:extLst>
                </a:gridCol>
                <a:gridCol w="1326980">
                  <a:extLst>
                    <a:ext uri="{9D8B030D-6E8A-4147-A177-3AD203B41FA5}">
                      <a16:colId xmlns:a16="http://schemas.microsoft.com/office/drawing/2014/main" xmlns="" val="2012708793"/>
                    </a:ext>
                  </a:extLst>
                </a:gridCol>
                <a:gridCol w="1326980">
                  <a:extLst>
                    <a:ext uri="{9D8B030D-6E8A-4147-A177-3AD203B41FA5}">
                      <a16:colId xmlns:a16="http://schemas.microsoft.com/office/drawing/2014/main" xmlns="" val="1828049721"/>
                    </a:ext>
                  </a:extLst>
                </a:gridCol>
              </a:tblGrid>
              <a:tr h="647676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продукт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Вес</a:t>
                      </a:r>
                    </a:p>
                    <a:p>
                      <a:r>
                        <a:rPr lang="ru-RU" dirty="0" err="1" smtClean="0"/>
                        <a:t>гр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Белки</a:t>
                      </a:r>
                    </a:p>
                    <a:p>
                      <a:r>
                        <a:rPr lang="ru-RU" dirty="0" err="1" smtClean="0"/>
                        <a:t>гр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Жиры</a:t>
                      </a:r>
                    </a:p>
                    <a:p>
                      <a:r>
                        <a:rPr lang="ru-RU" dirty="0" err="1" smtClean="0"/>
                        <a:t>гр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Углеводы</a:t>
                      </a:r>
                    </a:p>
                    <a:p>
                      <a:r>
                        <a:rPr lang="ru-RU" dirty="0" err="1" smtClean="0"/>
                        <a:t>гр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Калорий</a:t>
                      </a:r>
                    </a:p>
                    <a:p>
                      <a:r>
                        <a:rPr lang="ru-RU" dirty="0" smtClean="0"/>
                        <a:t>ккал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1666669"/>
                  </a:ext>
                </a:extLst>
              </a:tr>
              <a:tr h="375241">
                <a:tc>
                  <a:txBody>
                    <a:bodyPr/>
                    <a:lstStyle/>
                    <a:p>
                      <a:r>
                        <a:rPr lang="ru-RU" dirty="0" smtClean="0"/>
                        <a:t>Хлеб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80гр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12.80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268.40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629338"/>
                  </a:ext>
                </a:extLst>
              </a:tr>
              <a:tr h="375241">
                <a:tc>
                  <a:txBody>
                    <a:bodyPr/>
                    <a:lstStyle/>
                    <a:p>
                      <a:r>
                        <a:rPr lang="ru-RU" dirty="0" smtClean="0"/>
                        <a:t>Курица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100гр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18.20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18.39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241.00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9402172"/>
                  </a:ext>
                </a:extLst>
              </a:tr>
              <a:tr h="647676">
                <a:tc>
                  <a:txBody>
                    <a:bodyPr/>
                    <a:lstStyle/>
                    <a:p>
                      <a:r>
                        <a:rPr lang="ru-RU" dirty="0" smtClean="0"/>
                        <a:t>Капуста белокочанная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100гр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25.70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6014358"/>
                  </a:ext>
                </a:extLst>
              </a:tr>
              <a:tr h="375241">
                <a:tc>
                  <a:txBody>
                    <a:bodyPr/>
                    <a:lstStyle/>
                    <a:p>
                      <a:r>
                        <a:rPr lang="ru-RU" dirty="0" smtClean="0"/>
                        <a:t>Морковь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100гр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32.00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4949845"/>
                  </a:ext>
                </a:extLst>
              </a:tr>
              <a:tr h="375241">
                <a:tc>
                  <a:txBody>
                    <a:bodyPr/>
                    <a:lstStyle/>
                    <a:p>
                      <a:r>
                        <a:rPr lang="ru-RU" dirty="0" smtClean="0"/>
                        <a:t>Томаты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100гр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19.89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3895267"/>
                  </a:ext>
                </a:extLst>
              </a:tr>
              <a:tr h="375241">
                <a:tc>
                  <a:txBody>
                    <a:bodyPr/>
                    <a:lstStyle/>
                    <a:p>
                      <a:r>
                        <a:rPr lang="ru-RU" dirty="0" smtClean="0"/>
                        <a:t>Майонез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30гр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0.93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20.09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187.56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4636585"/>
                  </a:ext>
                </a:extLst>
              </a:tr>
              <a:tr h="370101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Итого: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510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35.62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39.70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73.28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774.56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042310"/>
                  </a:ext>
                </a:extLst>
              </a:tr>
              <a:tr h="925251">
                <a:tc>
                  <a:txBody>
                    <a:bodyPr/>
                    <a:lstStyle/>
                    <a:p>
                      <a:r>
                        <a:rPr lang="ru-RU" dirty="0" smtClean="0"/>
                        <a:t>На 100 </a:t>
                      </a:r>
                      <a:r>
                        <a:rPr lang="ru-RU" dirty="0" err="1" smtClean="0"/>
                        <a:t>гр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Готового</a:t>
                      </a:r>
                    </a:p>
                    <a:p>
                      <a:r>
                        <a:rPr lang="ru-RU" dirty="0" smtClean="0"/>
                        <a:t>продукта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6.98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7.78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14.36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151.87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773585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267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7500" y="1728788"/>
            <a:ext cx="5822155" cy="3881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29100"/>
            <a:ext cx="5397500" cy="11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84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03236989"/>
              </p:ext>
            </p:extLst>
          </p:nvPr>
        </p:nvGraphicFramePr>
        <p:xfrm>
          <a:off x="574674" y="1558341"/>
          <a:ext cx="8866754" cy="4250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3377">
                  <a:extLst>
                    <a:ext uri="{9D8B030D-6E8A-4147-A177-3AD203B41FA5}">
                      <a16:colId xmlns:a16="http://schemas.microsoft.com/office/drawing/2014/main" xmlns="" val="1357487019"/>
                    </a:ext>
                  </a:extLst>
                </a:gridCol>
                <a:gridCol w="4433377">
                  <a:extLst>
                    <a:ext uri="{9D8B030D-6E8A-4147-A177-3AD203B41FA5}">
                      <a16:colId xmlns:a16="http://schemas.microsoft.com/office/drawing/2014/main" xmlns="" val="2710810320"/>
                    </a:ext>
                  </a:extLst>
                </a:gridCol>
              </a:tblGrid>
              <a:tr h="850006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Физиологическая норма, у мужчин</a:t>
                      </a:r>
                      <a:r>
                        <a:rPr lang="en-US" dirty="0" smtClean="0"/>
                        <a:t>/</a:t>
                      </a:r>
                      <a:r>
                        <a:rPr lang="ru-RU" dirty="0" smtClean="0"/>
                        <a:t>женщин 18-19 лет.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4367939"/>
                  </a:ext>
                </a:extLst>
              </a:tr>
              <a:tr h="850006">
                <a:tc>
                  <a:txBody>
                    <a:bodyPr/>
                    <a:lstStyle/>
                    <a:p>
                      <a:r>
                        <a:rPr lang="ru-RU" dirty="0" smtClean="0"/>
                        <a:t>Калорийность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2800</a:t>
                      </a:r>
                      <a:r>
                        <a:rPr lang="en-US" dirty="0" smtClean="0"/>
                        <a:t>/</a:t>
                      </a:r>
                      <a:r>
                        <a:rPr lang="ru-RU" dirty="0" smtClean="0"/>
                        <a:t>2400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5609827"/>
                  </a:ext>
                </a:extLst>
              </a:tr>
              <a:tr h="850006">
                <a:tc>
                  <a:txBody>
                    <a:bodyPr/>
                    <a:lstStyle/>
                    <a:p>
                      <a:r>
                        <a:rPr lang="ru-RU" dirty="0" smtClean="0"/>
                        <a:t>Белки,</a:t>
                      </a:r>
                      <a:r>
                        <a:rPr lang="ru-RU" baseline="0" dirty="0" smtClean="0"/>
                        <a:t> в том числе  животные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91</a:t>
                      </a:r>
                      <a:r>
                        <a:rPr lang="en-US" dirty="0" smtClean="0"/>
                        <a:t>/</a:t>
                      </a:r>
                      <a:r>
                        <a:rPr lang="ru-RU" dirty="0" smtClean="0"/>
                        <a:t>78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602960"/>
                  </a:ext>
                </a:extLst>
              </a:tr>
              <a:tr h="850006">
                <a:tc>
                  <a:txBody>
                    <a:bodyPr/>
                    <a:lstStyle/>
                    <a:p>
                      <a:r>
                        <a:rPr lang="ru-RU" dirty="0" smtClean="0"/>
                        <a:t>Жиры, в том числе растительные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103/88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8105652"/>
                  </a:ext>
                </a:extLst>
              </a:tr>
              <a:tr h="850006">
                <a:tc>
                  <a:txBody>
                    <a:bodyPr/>
                    <a:lstStyle/>
                    <a:p>
                      <a:r>
                        <a:rPr lang="ru-RU" dirty="0" smtClean="0"/>
                        <a:t>Углеводы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378/324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6068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743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4923"/>
            <a:ext cx="12192527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БЛАГОДАРЮ ЗА ВНИМАНИЕ!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895723"/>
            <a:ext cx="12193057" cy="3066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419" y="5520109"/>
            <a:ext cx="6565961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73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2360" y="1271946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ОСНОВА ЖИЗНИ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789" y="231820"/>
            <a:ext cx="3387143" cy="3387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816" y="4172784"/>
            <a:ext cx="2734758" cy="2685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2896" y="4860331"/>
            <a:ext cx="4159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ПИЩА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8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42702499"/>
              </p:ext>
            </p:extLst>
          </p:nvPr>
        </p:nvGraphicFramePr>
        <p:xfrm>
          <a:off x="309093" y="154546"/>
          <a:ext cx="9337183" cy="6233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690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59177568"/>
              </p:ext>
            </p:extLst>
          </p:nvPr>
        </p:nvGraphicFramePr>
        <p:xfrm>
          <a:off x="360608" y="218942"/>
          <a:ext cx="8913567" cy="647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428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Последствия: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62098"/>
            <a:ext cx="8596668" cy="388077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Хронический гастрит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раздраженной кишки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Холецистит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Панкреатит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Язвенная болезнь желудка и двенадцатиперстной кишки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работоспособности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умственной деятельности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808" y="2196855"/>
            <a:ext cx="4007208" cy="337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58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0" y="872902"/>
            <a:ext cx="10845224" cy="13208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же мы можем помочь?</a:t>
            </a:r>
            <a:endParaRPr lang="ru-RU" sz="6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3702"/>
            <a:ext cx="47625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56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575" y="631065"/>
            <a:ext cx="9844705" cy="633640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питание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удовлетворение энергетических, пластических и других потребностей организма, обеспечение при этом необходимого уровня обмена веществ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рационального питания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сбалансированность.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Насчитывается около 60 пищевых веществ, требующих сбалансированности. В соответствии с классификацией состава пищевых продуктов, предложенной А.А. Покровским, можно выделить следующие группы веществ: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нутриенты (белки, липиды, углеводы, витамины, минеральные вещества),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непищевые вещества (балластные соединения, вкусовые и ароматические вещества,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антипищевые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соединения, токсические компоненты). 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5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41" y="287628"/>
            <a:ext cx="11068199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Необходимые </a:t>
            </a:r>
            <a:r>
              <a:rPr lang="ru-RU" dirty="0">
                <a:solidFill>
                  <a:srgbClr val="002060"/>
                </a:solidFill>
              </a:rPr>
              <a:t>компоненты жизни. Белки, жиры, углеводы, минеральные вещества, витамины, вода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15" y="1608428"/>
            <a:ext cx="8185597" cy="460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264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</TotalTime>
  <Words>727</Words>
  <Application>Microsoft Office PowerPoint</Application>
  <PresentationFormat>Произвольный</PresentationFormat>
  <Paragraphs>267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Слайд 1</vt:lpstr>
      <vt:lpstr>ОСНОВНЫЕ СЛАГАЕМЫЕ ЗДОРОВЬЯ:</vt:lpstr>
      <vt:lpstr>Слайд 3</vt:lpstr>
      <vt:lpstr>Слайд 4</vt:lpstr>
      <vt:lpstr>Слайд 5</vt:lpstr>
      <vt:lpstr>Последствия:</vt:lpstr>
      <vt:lpstr>Как же мы можем помочь?</vt:lpstr>
      <vt:lpstr>Слайд 8</vt:lpstr>
      <vt:lpstr>Необходимые компоненты жизни. Белки, жиры, углеводы, минеральные вещества, витамины, вода</vt:lpstr>
      <vt:lpstr>Слайд 10</vt:lpstr>
      <vt:lpstr>Слайд 11</vt:lpstr>
      <vt:lpstr>Слайд 12</vt:lpstr>
      <vt:lpstr>ОБЩИЕ РЕКОМЕНДАЦИИ:</vt:lpstr>
      <vt:lpstr>Слайд 14</vt:lpstr>
      <vt:lpstr>Таблица оптимального веса для разных типов конституции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PressC</cp:lastModifiedBy>
  <cp:revision>43</cp:revision>
  <dcterms:created xsi:type="dcterms:W3CDTF">2019-10-13T14:59:01Z</dcterms:created>
  <dcterms:modified xsi:type="dcterms:W3CDTF">2020-07-27T07:51:45Z</dcterms:modified>
</cp:coreProperties>
</file>