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4" r:id="rId4"/>
    <p:sldId id="263" r:id="rId5"/>
    <p:sldId id="258" r:id="rId6"/>
    <p:sldId id="268" r:id="rId7"/>
    <p:sldId id="259" r:id="rId8"/>
    <p:sldId id="260" r:id="rId9"/>
    <p:sldId id="265" r:id="rId10"/>
    <p:sldId id="261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88" autoAdjust="0"/>
    <p:restoredTop sz="9466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опросу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889455782312932"/>
          <c:y val="1.8241042345276876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ЖКТ, возникшая во время учебы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 1-го курса</c:v>
                </c:pt>
                <c:pt idx="2">
                  <c:v>Студенты 2-3курса</c:v>
                </c:pt>
                <c:pt idx="3">
                  <c:v>Студенты 4-6 курсов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F-4A7E-B90C-C94997F87E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Употребление алкоголя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 1-го курса</c:v>
                </c:pt>
                <c:pt idx="2">
                  <c:v>Студенты 2-3курса</c:v>
                </c:pt>
                <c:pt idx="3">
                  <c:v>Студенты 4-6 курсов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BF-4A7E-B90C-C94997F87E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 1-го курса</c:v>
                </c:pt>
                <c:pt idx="2">
                  <c:v>Студенты 2-3курса</c:v>
                </c:pt>
                <c:pt idx="3">
                  <c:v>Студенты 4-6 курсов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BF-4A7E-B90C-C94997F87EF1}"/>
            </c:ext>
          </c:extLst>
        </c:ser>
        <c:dLbls/>
        <c:gapWidth val="219"/>
        <c:overlap val="-27"/>
        <c:axId val="68274816"/>
        <c:axId val="73216384"/>
      </c:barChart>
      <c:catAx>
        <c:axId val="6827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216384"/>
        <c:crosses val="autoZero"/>
        <c:auto val="1"/>
        <c:lblAlgn val="ctr"/>
        <c:lblOffset val="100"/>
      </c:catAx>
      <c:valAx>
        <c:axId val="73216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времени, энергии и средств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4597887592112194E-2"/>
          <c:y val="0.10357102347412857"/>
          <c:w val="0.892363995563205"/>
          <c:h val="0.641703631682391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Энергия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Взрослые</c:v>
                </c:pt>
                <c:pt idx="3">
                  <c:v>Пожилые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32-45E5-BD27-544270AB25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Взрослые</c:v>
                </c:pt>
                <c:pt idx="3">
                  <c:v>Пожилые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32-45E5-BD27-544270AB25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Время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Школьники</c:v>
                </c:pt>
                <c:pt idx="1">
                  <c:v>Студенты</c:v>
                </c:pt>
                <c:pt idx="2">
                  <c:v>Взрослые</c:v>
                </c:pt>
                <c:pt idx="3">
                  <c:v>Пожилые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32-45E5-BD27-544270AB25EC}"/>
            </c:ext>
          </c:extLst>
        </c:ser>
        <c:dLbls/>
        <c:gapWidth val="219"/>
        <c:overlap val="-27"/>
        <c:axId val="65393408"/>
        <c:axId val="65394944"/>
      </c:barChart>
      <c:catAx>
        <c:axId val="65393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94944"/>
        <c:crosses val="autoZero"/>
        <c:auto val="1"/>
        <c:lblAlgn val="ctr"/>
        <c:lblOffset val="100"/>
      </c:catAx>
      <c:valAx>
        <c:axId val="65394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9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891E-762B-4FA4-A75F-52271D41671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C6E3B-222F-4984-A3CF-AAB33D6A0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31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C6E3B-222F-4984-A3CF-AAB33D6A0F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9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D7732C-F16E-4107-8BC6-262754689211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AFE5F7-0268-4F5B-BE79-A4247B19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357562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«Здоровый старт»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000504"/>
            <a:ext cx="6715172" cy="2286016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Николаева О.В.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(ФГБОУ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АстраханскийГМУ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6 курс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еченого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факуьтета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проекта: Григорьев Д.Д. 3 курс лечебного факультета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Слувко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К.О. 4 курс лечебного факультета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Шукралиева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А.В.3 курс лечебного факультета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Астрахань 2019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Итак, мы видим, что преградой на пути к здоровому питанию для студентов является отсутствие времени и средств.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19672" y="1484784"/>
            <a:ext cx="5324622" cy="519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Молодые люди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(18-30 лет)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2000 до 2500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ккал;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58-72 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60-81 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257-358 г углеводов.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 пищи 4 раза в день. На завтрак - 25% энергетической ценности рациона, на обед – 35%, на полдник – 15% и на ужин – 25% энергетической ценности.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17638"/>
            <a:ext cx="4353000" cy="32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-34367"/>
            <a:ext cx="10436089" cy="6957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3645024"/>
            <a:ext cx="7555273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ольшинство школьников, поступивших в университет оказываются в непривычной обстановке, где приходится полностью самостоятельно заботиться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себе. В том числе и готовить себе еду. Перед ними стоит ряд проблем: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Ограниченное количество денег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тсутствие навыков приготовления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Ограниченное время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Неудобный график учебы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Незнание правил здорового питания у 80% студентов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Огромное количество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фаст-фуда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вокруг университетов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Нездоровая еда в столовых</a:t>
            </a:r>
          </a:p>
          <a:p>
            <a:pPr indent="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Опросники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610869" y="408716"/>
            <a:ext cx="5160261" cy="6880349"/>
          </a:xfrm>
        </p:spPr>
      </p:pic>
    </p:spTree>
    <p:extLst>
      <p:ext uri="{BB962C8B-B14F-4D97-AF65-F5344CB8AC3E}">
        <p14:creationId xmlns:p14="http://schemas.microsoft.com/office/powerpoint/2010/main" xmlns="" val="7689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91078071"/>
              </p:ext>
            </p:extLst>
          </p:nvPr>
        </p:nvGraphicFramePr>
        <p:xfrm>
          <a:off x="323528" y="116632"/>
          <a:ext cx="7776864" cy="635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473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marL="0" indent="34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/>
              <a:t>1. Разработка специального меню, отвечающего требованиям: несложное и быстрое в приготовлении и подходящее по финансовым возможностям. </a:t>
            </a:r>
            <a:endParaRPr lang="ru-RU" dirty="0" smtClean="0"/>
          </a:p>
          <a:p>
            <a:pPr marL="0" indent="34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2</a:t>
            </a:r>
            <a:r>
              <a:rPr lang="ru-RU" dirty="0"/>
              <a:t>. Увеличение просвещенности студентов всех курсов о важности правильного питания </a:t>
            </a:r>
            <a:endParaRPr lang="ru-RU" dirty="0" smtClean="0"/>
          </a:p>
          <a:p>
            <a:pPr marL="0" indent="34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/>
              <a:t>3</a:t>
            </a:r>
            <a:r>
              <a:rPr lang="ru-RU" dirty="0"/>
              <a:t>. Установка понимания проблемы распространенности </a:t>
            </a:r>
            <a:r>
              <a:rPr lang="ru-RU" dirty="0" smtClean="0"/>
              <a:t>заболеваний </a:t>
            </a:r>
            <a:r>
              <a:rPr lang="ru-RU" dirty="0"/>
              <a:t>органов ЖКТ в Астраханской области старших </a:t>
            </a:r>
            <a:r>
              <a:rPr lang="ru-RU" dirty="0" smtClean="0"/>
              <a:t>курсов</a:t>
            </a:r>
          </a:p>
          <a:p>
            <a:pPr marL="0" indent="342000"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Организация тренингов для студентов младших курсов на протяжении недели.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Активная целевая группа- студенты в возрасте от </a:t>
            </a:r>
            <a:r>
              <a:rPr lang="ru-RU" dirty="0" smtClean="0"/>
              <a:t>16 </a:t>
            </a:r>
            <a:r>
              <a:rPr lang="ru-RU" dirty="0"/>
              <a:t>до 25 лет </a:t>
            </a:r>
            <a:endParaRPr lang="ru-RU" dirty="0" smtClean="0"/>
          </a:p>
          <a:p>
            <a:r>
              <a:rPr lang="ru-RU" dirty="0" smtClean="0"/>
              <a:t>Рабочая </a:t>
            </a:r>
            <a:r>
              <a:rPr lang="ru-RU" dirty="0"/>
              <a:t>молодежь </a:t>
            </a:r>
            <a:endParaRPr lang="ru-RU" dirty="0" smtClean="0"/>
          </a:p>
          <a:p>
            <a:r>
              <a:rPr lang="ru-RU" dirty="0" smtClean="0"/>
              <a:t>Пассивная </a:t>
            </a:r>
            <a:r>
              <a:rPr lang="ru-RU" dirty="0"/>
              <a:t>целевая группа- люди находящийся в одном информационном поле с участниками проекта </a:t>
            </a:r>
            <a:endParaRPr lang="ru-RU" dirty="0" smtClean="0"/>
          </a:p>
          <a:p>
            <a:r>
              <a:rPr lang="ru-RU" dirty="0" smtClean="0"/>
              <a:t>Молодежь </a:t>
            </a:r>
            <a:r>
              <a:rPr lang="ru-RU" dirty="0"/>
              <a:t>в возрасте от </a:t>
            </a:r>
            <a:r>
              <a:rPr lang="ru-RU" dirty="0" smtClean="0"/>
              <a:t>16 </a:t>
            </a:r>
            <a:r>
              <a:rPr lang="ru-RU" dirty="0"/>
              <a:t>до 25 лет. (Студенты ВУЗов и </a:t>
            </a:r>
            <a:r>
              <a:rPr lang="ru-RU" dirty="0" err="1"/>
              <a:t>СУЗов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21995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8572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Почему наша аудитория студенты?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143536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Здоровье студентов является актуальной проблемой, ведь оно определяет будущее страны, научный и экономический потенциал общества.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Несмотря на это, в современном мире имеет место стойкая тенденция ухудшения показателей здоровья среди студентов.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 25 до 47% студентов не завтракают;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17-30% едят 2 раза в день;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около 40% не обедают или обедают нерегулярно;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около 22% не ужинают. 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Студенты редко едят горячее и поздно ужинают.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необходимо студенту для того, чтобы организовать себе здоровое питание?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643998" cy="564357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617531433"/>
              </p:ext>
            </p:extLst>
          </p:nvPr>
        </p:nvGraphicFramePr>
        <p:xfrm>
          <a:off x="617510" y="1214422"/>
          <a:ext cx="8072494" cy="519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156" y="26064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Правильная еда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419244"/>
            <a:ext cx="7778808" cy="51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6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403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Астраханский государственный медицинский университет   «Здоровый старт»</vt:lpstr>
      <vt:lpstr>Актуальность темы</vt:lpstr>
      <vt:lpstr>Опросники</vt:lpstr>
      <vt:lpstr>Слайд 4</vt:lpstr>
      <vt:lpstr>Задачи проекта</vt:lpstr>
      <vt:lpstr>Целевая аудитория</vt:lpstr>
      <vt:lpstr>Почему наша аудитория студенты?</vt:lpstr>
      <vt:lpstr>Что необходимо студенту для того, чтобы организовать себе здоровое питание?</vt:lpstr>
      <vt:lpstr>Правильная еда</vt:lpstr>
      <vt:lpstr>Итак, мы видим, что преградой на пути к здоровому питанию для студентов является отсутствие времени и средств.</vt:lpstr>
      <vt:lpstr>Молодые люди (18-30 лет)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Астраханский государственный медицинский университет   «Здоровое питание – залог хорошей учебы»</dc:title>
  <dc:creator>lenovo</dc:creator>
  <cp:lastModifiedBy>PressC</cp:lastModifiedBy>
  <cp:revision>62</cp:revision>
  <dcterms:created xsi:type="dcterms:W3CDTF">2019-09-13T16:11:39Z</dcterms:created>
  <dcterms:modified xsi:type="dcterms:W3CDTF">2020-07-27T06:59:30Z</dcterms:modified>
</cp:coreProperties>
</file>