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drawings/drawing3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323" r:id="rId2"/>
    <p:sldId id="310" r:id="rId3"/>
    <p:sldId id="349" r:id="rId4"/>
    <p:sldId id="309" r:id="rId5"/>
    <p:sldId id="311" r:id="rId6"/>
    <p:sldId id="350" r:id="rId7"/>
    <p:sldId id="348" r:id="rId8"/>
    <p:sldId id="351" r:id="rId9"/>
    <p:sldId id="292" r:id="rId10"/>
    <p:sldId id="352" r:id="rId11"/>
    <p:sldId id="356" r:id="rId12"/>
    <p:sldId id="293" r:id="rId13"/>
    <p:sldId id="354" r:id="rId14"/>
    <p:sldId id="355" r:id="rId15"/>
    <p:sldId id="358" r:id="rId16"/>
    <p:sldId id="299" r:id="rId17"/>
    <p:sldId id="300" r:id="rId18"/>
    <p:sldId id="359" r:id="rId19"/>
    <p:sldId id="337" r:id="rId20"/>
    <p:sldId id="338" r:id="rId21"/>
    <p:sldId id="342" r:id="rId22"/>
    <p:sldId id="343" r:id="rId23"/>
    <p:sldId id="36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D3EE"/>
    <a:srgbClr val="99FF99"/>
    <a:srgbClr val="CCFF99"/>
    <a:srgbClr val="99FF33"/>
    <a:srgbClr val="008000"/>
    <a:srgbClr val="00FF00"/>
    <a:srgbClr val="313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660" autoAdjust="0"/>
  </p:normalViewPr>
  <p:slideViewPr>
    <p:cSldViewPr>
      <p:cViewPr varScale="1">
        <p:scale>
          <a:sx n="112" d="100"/>
          <a:sy n="112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Всего на курсе 365</a:t>
            </a:r>
            <a:r>
              <a:rPr lang="ru-RU" baseline="0" dirty="0"/>
              <a:t> чел.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Зачтено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Основы ухода за больными</c:v>
                </c:pt>
                <c:pt idx="1">
                  <c:v>История</c:v>
                </c:pt>
                <c:pt idx="2">
                  <c:v>История медицины</c:v>
                </c:pt>
                <c:pt idx="3">
                  <c:v>Основы мед биофизики</c:v>
                </c:pt>
                <c:pt idx="4">
                  <c:v>Правоведение</c:v>
                </c:pt>
                <c:pt idx="5">
                  <c:v>Экономика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315</c:v>
                </c:pt>
                <c:pt idx="1">
                  <c:v>320</c:v>
                </c:pt>
                <c:pt idx="2">
                  <c:v>0</c:v>
                </c:pt>
                <c:pt idx="3">
                  <c:v>216</c:v>
                </c:pt>
                <c:pt idx="4">
                  <c:v>307</c:v>
                </c:pt>
                <c:pt idx="5">
                  <c:v>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57-41AC-B629-3C212E16FCC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допуск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Основы ухода за больными</c:v>
                </c:pt>
                <c:pt idx="1">
                  <c:v>История</c:v>
                </c:pt>
                <c:pt idx="2">
                  <c:v>История медицины</c:v>
                </c:pt>
                <c:pt idx="3">
                  <c:v>Основы мед биофизики</c:v>
                </c:pt>
                <c:pt idx="4">
                  <c:v>Правоведение</c:v>
                </c:pt>
                <c:pt idx="5">
                  <c:v>Экономика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29</c:v>
                </c:pt>
                <c:pt idx="1">
                  <c:v>21</c:v>
                </c:pt>
                <c:pt idx="2">
                  <c:v>0</c:v>
                </c:pt>
                <c:pt idx="3">
                  <c:v>34</c:v>
                </c:pt>
                <c:pt idx="4">
                  <c:v>17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57-41AC-B629-3C212E16FCC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явка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Основы ухода за больными</c:v>
                </c:pt>
                <c:pt idx="1">
                  <c:v>История</c:v>
                </c:pt>
                <c:pt idx="2">
                  <c:v>История медицины</c:v>
                </c:pt>
                <c:pt idx="3">
                  <c:v>Основы мед биофизики</c:v>
                </c:pt>
                <c:pt idx="4">
                  <c:v>Правоведение</c:v>
                </c:pt>
                <c:pt idx="5">
                  <c:v>Экономика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57-41AC-B629-3C212E16FCC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зачтено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Основы ухода за больными</c:v>
                </c:pt>
                <c:pt idx="1">
                  <c:v>История</c:v>
                </c:pt>
                <c:pt idx="2">
                  <c:v>История медицины</c:v>
                </c:pt>
                <c:pt idx="3">
                  <c:v>Основы мед биофизики</c:v>
                </c:pt>
                <c:pt idx="4">
                  <c:v>Правоведение</c:v>
                </c:pt>
                <c:pt idx="5">
                  <c:v>Экономика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8</c:v>
                </c:pt>
                <c:pt idx="1">
                  <c:v>21</c:v>
                </c:pt>
                <c:pt idx="2">
                  <c:v>0</c:v>
                </c:pt>
                <c:pt idx="3">
                  <c:v>102</c:v>
                </c:pt>
                <c:pt idx="4">
                  <c:v>28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57-41AC-B629-3C212E16FC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98474624"/>
        <c:axId val="65085824"/>
      </c:barChart>
      <c:catAx>
        <c:axId val="9847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085824"/>
        <c:crosses val="autoZero"/>
        <c:auto val="1"/>
        <c:lblAlgn val="ctr"/>
        <c:lblOffset val="100"/>
        <c:noMultiLvlLbl val="0"/>
      </c:catAx>
      <c:valAx>
        <c:axId val="6508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Чел.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4746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Явилось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Лист1!$A$2:$A$3</c:f>
              <c:strCache>
                <c:ptCount val="2"/>
                <c:pt idx="0">
                  <c:v>Оториноларингология</c:v>
                </c:pt>
                <c:pt idx="1">
                  <c:v>Мед. Реабилитация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317</c:v>
                </c:pt>
                <c:pt idx="1">
                  <c:v>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A-4A15-8DB9-29B6B2F4855E}"/>
            </c:ext>
          </c:extLst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Не явка/не допуск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</c:f>
              <c:strCache>
                <c:ptCount val="2"/>
                <c:pt idx="0">
                  <c:v>Оториноларингология</c:v>
                </c:pt>
                <c:pt idx="1">
                  <c:v>Мед. Реабилитация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A-4A15-8DB9-29B6B2F4855E}"/>
            </c:ext>
          </c:extLst>
        </c:ser>
        <c:ser>
          <c:idx val="2"/>
          <c:order val="2"/>
          <c:tx>
            <c:strRef>
              <c:f>Лист1!$E$1</c:f>
              <c:strCache>
                <c:ptCount val="1"/>
                <c:pt idx="0">
                  <c:v>Не зачет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Лист1!$A$2:$A$3</c:f>
              <c:strCache>
                <c:ptCount val="2"/>
                <c:pt idx="0">
                  <c:v>Оториноларингология</c:v>
                </c:pt>
                <c:pt idx="1">
                  <c:v>Мед. Реабилитация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74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2A-4A15-8DB9-29B6B2F485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17099520"/>
        <c:axId val="116720384"/>
      </c:barChart>
      <c:catAx>
        <c:axId val="11709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720384"/>
        <c:crosses val="autoZero"/>
        <c:auto val="1"/>
        <c:lblAlgn val="ctr"/>
        <c:lblOffset val="100"/>
        <c:noMultiLvlLbl val="0"/>
      </c:catAx>
      <c:valAx>
        <c:axId val="11672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Чел.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0995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Психиатрия,</a:t>
            </a:r>
            <a:r>
              <a:rPr lang="ru-RU" baseline="0" dirty="0"/>
              <a:t> медицинская психология </a:t>
            </a:r>
            <a:endParaRPr lang="ru-RU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2022-2023г.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295</c:v>
                </c:pt>
                <c:pt idx="1">
                  <c:v>273</c:v>
                </c:pt>
                <c:pt idx="2">
                  <c:v>0</c:v>
                </c:pt>
                <c:pt idx="3">
                  <c:v>22</c:v>
                </c:pt>
                <c:pt idx="4">
                  <c:v>96</c:v>
                </c:pt>
                <c:pt idx="5">
                  <c:v>122</c:v>
                </c:pt>
                <c:pt idx="6">
                  <c:v>40</c:v>
                </c:pt>
                <c:pt idx="7">
                  <c:v>15</c:v>
                </c:pt>
                <c:pt idx="8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F4-446E-BF7C-90F9881A96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2021-2022г.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324</c:v>
                </c:pt>
                <c:pt idx="1">
                  <c:v>301</c:v>
                </c:pt>
                <c:pt idx="2">
                  <c:v>8</c:v>
                </c:pt>
                <c:pt idx="3">
                  <c:v>15</c:v>
                </c:pt>
                <c:pt idx="4">
                  <c:v>116</c:v>
                </c:pt>
                <c:pt idx="5">
                  <c:v>121</c:v>
                </c:pt>
                <c:pt idx="6">
                  <c:v>50</c:v>
                </c:pt>
                <c:pt idx="7">
                  <c:v>14</c:v>
                </c:pt>
                <c:pt idx="8">
                  <c:v>4.13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16-498B-B749-6EF9BA88C95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2020-2021г.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300</c:v>
                </c:pt>
                <c:pt idx="1">
                  <c:v>293</c:v>
                </c:pt>
                <c:pt idx="2">
                  <c:v>2</c:v>
                </c:pt>
                <c:pt idx="3">
                  <c:v>5</c:v>
                </c:pt>
                <c:pt idx="4">
                  <c:v>107</c:v>
                </c:pt>
                <c:pt idx="5">
                  <c:v>135</c:v>
                </c:pt>
                <c:pt idx="6">
                  <c:v>33</c:v>
                </c:pt>
                <c:pt idx="7">
                  <c:v>18</c:v>
                </c:pt>
                <c:pt idx="8">
                  <c:v>4.13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9C-4ECF-867B-4163092A3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113600"/>
        <c:axId val="117115136"/>
      </c:barChart>
      <c:catAx>
        <c:axId val="117113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7115136"/>
        <c:crosses val="autoZero"/>
        <c:auto val="1"/>
        <c:lblAlgn val="ctr"/>
        <c:lblOffset val="100"/>
        <c:noMultiLvlLbl val="0"/>
      </c:catAx>
      <c:valAx>
        <c:axId val="1171151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Чел.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171136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Явилось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Лист1!$A$2:$A$3</c:f>
              <c:strCache>
                <c:ptCount val="2"/>
                <c:pt idx="0">
                  <c:v>Дерматовенерология</c:v>
                </c:pt>
                <c:pt idx="1">
                  <c:v>Стоматология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235</c:v>
                </c:pt>
                <c:pt idx="1">
                  <c:v>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85-4DA2-9138-CEF385DDB14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допуск/не явка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</c:f>
              <c:strCache>
                <c:ptCount val="2"/>
                <c:pt idx="0">
                  <c:v>Дерматовенерология</c:v>
                </c:pt>
                <c:pt idx="1">
                  <c:v>Стоматология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60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85-4DA2-9138-CEF385DDB14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зачет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Лист1!$A$2:$A$3</c:f>
              <c:strCache>
                <c:ptCount val="2"/>
                <c:pt idx="0">
                  <c:v>Дерматовенерология</c:v>
                </c:pt>
                <c:pt idx="1">
                  <c:v>Стоматология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85-4DA2-9138-CEF385DDB1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17368320"/>
        <c:axId val="117369856"/>
      </c:barChart>
      <c:catAx>
        <c:axId val="11736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369856"/>
        <c:crosses val="autoZero"/>
        <c:auto val="1"/>
        <c:lblAlgn val="ctr"/>
        <c:lblOffset val="100"/>
        <c:noMultiLvlLbl val="0"/>
      </c:catAx>
      <c:valAx>
        <c:axId val="11736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Чел.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3683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Фтизиатрия</a:t>
            </a:r>
            <a:endParaRPr lang="ru-RU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518248760571607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994797735879237"/>
          <c:y val="6.0200002997261789E-2"/>
          <c:w val="0.85005202264120805"/>
          <c:h val="0.47386001983816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327</c:v>
                </c:pt>
                <c:pt idx="1">
                  <c:v>305</c:v>
                </c:pt>
                <c:pt idx="2">
                  <c:v>0</c:v>
                </c:pt>
                <c:pt idx="3">
                  <c:v>22</c:v>
                </c:pt>
                <c:pt idx="4">
                  <c:v>120</c:v>
                </c:pt>
                <c:pt idx="5">
                  <c:v>105</c:v>
                </c:pt>
                <c:pt idx="6">
                  <c:v>78</c:v>
                </c:pt>
                <c:pt idx="7">
                  <c:v>2</c:v>
                </c:pt>
                <c:pt idx="8">
                  <c:v>4.12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B5-4718-9805-FA55C8297BD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2021-2022г.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305</c:v>
                </c:pt>
                <c:pt idx="1">
                  <c:v>273</c:v>
                </c:pt>
                <c:pt idx="2">
                  <c:v>3</c:v>
                </c:pt>
                <c:pt idx="3">
                  <c:v>29</c:v>
                </c:pt>
                <c:pt idx="4">
                  <c:v>88</c:v>
                </c:pt>
                <c:pt idx="5">
                  <c:v>106</c:v>
                </c:pt>
                <c:pt idx="6">
                  <c:v>72</c:v>
                </c:pt>
                <c:pt idx="7">
                  <c:v>7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B5-4718-9805-FA55C8297BD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2020-2021г.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300</c:v>
                </c:pt>
                <c:pt idx="1">
                  <c:v>288</c:v>
                </c:pt>
                <c:pt idx="2">
                  <c:v>0</c:v>
                </c:pt>
                <c:pt idx="3">
                  <c:v>12</c:v>
                </c:pt>
                <c:pt idx="4">
                  <c:v>97</c:v>
                </c:pt>
                <c:pt idx="5">
                  <c:v>137</c:v>
                </c:pt>
                <c:pt idx="6">
                  <c:v>51</c:v>
                </c:pt>
                <c:pt idx="7">
                  <c:v>3</c:v>
                </c:pt>
                <c:pt idx="8">
                  <c:v>4.13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F6-43B8-8573-0AAD0D690D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117464064"/>
        <c:axId val="117469952"/>
      </c:barChart>
      <c:catAx>
        <c:axId val="117464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7469952"/>
        <c:crosses val="autoZero"/>
        <c:auto val="1"/>
        <c:lblAlgn val="ctr"/>
        <c:lblOffset val="100"/>
        <c:noMultiLvlLbl val="0"/>
      </c:catAx>
      <c:valAx>
        <c:axId val="1174699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%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74640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ru-RU" dirty="0"/>
              <a:t>Госпитальная хирургия, детская хирургия</a:t>
            </a:r>
          </a:p>
        </c:rich>
      </c:tx>
      <c:layout>
        <c:manualLayout>
          <c:xMode val="edge"/>
          <c:yMode val="edge"/>
          <c:x val="0.27034339457567802"/>
          <c:y val="2.30064544879796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880018469913537"/>
          <c:y val="0.11353166532970115"/>
          <c:w val="0.84119981530086763"/>
          <c:h val="0.666101743204164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2022-2023г.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327</c:v>
                </c:pt>
                <c:pt idx="1">
                  <c:v>302</c:v>
                </c:pt>
                <c:pt idx="2">
                  <c:v>0</c:v>
                </c:pt>
                <c:pt idx="3">
                  <c:v>25</c:v>
                </c:pt>
                <c:pt idx="4">
                  <c:v>123</c:v>
                </c:pt>
                <c:pt idx="5">
                  <c:v>100</c:v>
                </c:pt>
                <c:pt idx="6">
                  <c:v>71</c:v>
                </c:pt>
                <c:pt idx="7">
                  <c:v>8</c:v>
                </c:pt>
                <c:pt idx="8">
                  <c:v>4.12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37-4EE0-94E8-8FC770AD8C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2021-2022г.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305</c:v>
                </c:pt>
                <c:pt idx="1">
                  <c:v>288</c:v>
                </c:pt>
                <c:pt idx="2">
                  <c:v>3</c:v>
                </c:pt>
                <c:pt idx="3">
                  <c:v>29</c:v>
                </c:pt>
                <c:pt idx="4">
                  <c:v>75</c:v>
                </c:pt>
                <c:pt idx="5">
                  <c:v>114</c:v>
                </c:pt>
                <c:pt idx="6">
                  <c:v>85</c:v>
                </c:pt>
                <c:pt idx="7">
                  <c:v>14</c:v>
                </c:pt>
                <c:pt idx="8">
                  <c:v>3.86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37-4EE0-94E8-8FC770AD8C2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2020-2021г.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300</c:v>
                </c:pt>
                <c:pt idx="1">
                  <c:v>286</c:v>
                </c:pt>
                <c:pt idx="2">
                  <c:v>6</c:v>
                </c:pt>
                <c:pt idx="3">
                  <c:v>8</c:v>
                </c:pt>
                <c:pt idx="4">
                  <c:v>92</c:v>
                </c:pt>
                <c:pt idx="5">
                  <c:v>110</c:v>
                </c:pt>
                <c:pt idx="6">
                  <c:v>72</c:v>
                </c:pt>
                <c:pt idx="7">
                  <c:v>12</c:v>
                </c:pt>
                <c:pt idx="8">
                  <c:v>3.98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BA-4801-B691-9F09004C0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117552256"/>
        <c:axId val="117553792"/>
      </c:barChart>
      <c:catAx>
        <c:axId val="117552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7553792"/>
        <c:crosses val="autoZero"/>
        <c:auto val="1"/>
        <c:lblAlgn val="ctr"/>
        <c:lblOffset val="100"/>
        <c:noMultiLvlLbl val="0"/>
      </c:catAx>
      <c:valAx>
        <c:axId val="1175537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1755225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u="none" strike="noStrike" baseline="0" dirty="0"/>
              <a:t>Травматология, ортопедия</a:t>
            </a:r>
            <a:endParaRPr lang="ru-RU" b="1" dirty="0"/>
          </a:p>
        </c:rich>
      </c:tx>
      <c:layout>
        <c:manualLayout>
          <c:xMode val="edge"/>
          <c:yMode val="edge"/>
          <c:x val="0.2037217103704308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518812916918672"/>
          <c:y val="0.11353166532970115"/>
          <c:w val="0.85481187083081511"/>
          <c:h val="0.666101743204164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2022-2023г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327</c:v>
                </c:pt>
                <c:pt idx="1">
                  <c:v>301</c:v>
                </c:pt>
                <c:pt idx="2">
                  <c:v>0</c:v>
                </c:pt>
                <c:pt idx="3">
                  <c:v>26</c:v>
                </c:pt>
                <c:pt idx="4">
                  <c:v>86</c:v>
                </c:pt>
                <c:pt idx="5">
                  <c:v>121</c:v>
                </c:pt>
                <c:pt idx="6">
                  <c:v>83</c:v>
                </c:pt>
                <c:pt idx="7">
                  <c:v>11</c:v>
                </c:pt>
                <c:pt idx="8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C4-4456-B104-C22B9362BA8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2021-2022г.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305</c:v>
                </c:pt>
                <c:pt idx="1">
                  <c:v>268</c:v>
                </c:pt>
                <c:pt idx="2">
                  <c:v>2</c:v>
                </c:pt>
                <c:pt idx="3">
                  <c:v>35</c:v>
                </c:pt>
                <c:pt idx="4">
                  <c:v>72</c:v>
                </c:pt>
                <c:pt idx="5">
                  <c:v>95</c:v>
                </c:pt>
                <c:pt idx="6">
                  <c:v>83</c:v>
                </c:pt>
                <c:pt idx="7">
                  <c:v>18</c:v>
                </c:pt>
                <c:pt idx="8">
                  <c:v>3.82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C4-4456-B104-C22B9362BA8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2020-2021г.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</c:v>
                </c:pt>
                <c:pt idx="2">
                  <c:v>Неявка</c:v>
                </c:pt>
                <c:pt idx="3">
                  <c:v>Не доп.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300</c:v>
                </c:pt>
                <c:pt idx="1">
                  <c:v>266</c:v>
                </c:pt>
                <c:pt idx="2">
                  <c:v>5</c:v>
                </c:pt>
                <c:pt idx="3">
                  <c:v>29</c:v>
                </c:pt>
                <c:pt idx="4">
                  <c:v>57</c:v>
                </c:pt>
                <c:pt idx="5">
                  <c:v>101</c:v>
                </c:pt>
                <c:pt idx="6">
                  <c:v>86</c:v>
                </c:pt>
                <c:pt idx="7">
                  <c:v>22</c:v>
                </c:pt>
                <c:pt idx="8">
                  <c:v>3.73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14-4FBF-BBA5-216246C50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117541504"/>
        <c:axId val="117596544"/>
      </c:barChart>
      <c:catAx>
        <c:axId val="117541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7596544"/>
        <c:crosses val="autoZero"/>
        <c:auto val="1"/>
        <c:lblAlgn val="ctr"/>
        <c:lblOffset val="100"/>
        <c:noMultiLvlLbl val="0"/>
      </c:catAx>
      <c:valAx>
        <c:axId val="1175965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%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175415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Явилось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Судебная медицина</c:v>
                </c:pt>
                <c:pt idx="1">
                  <c:v>Медицина, основанная на доказательствах</c:v>
                </c:pt>
                <c:pt idx="2">
                  <c:v>Онкология</c:v>
                </c:pt>
                <c:pt idx="3">
                  <c:v>Нефрология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327</c:v>
                </c:pt>
                <c:pt idx="1">
                  <c:v>286</c:v>
                </c:pt>
                <c:pt idx="2">
                  <c:v>284</c:v>
                </c:pt>
                <c:pt idx="3">
                  <c:v>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D9-4EBE-A3F3-3777DD17DB4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Зачет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Судебная медицина</c:v>
                </c:pt>
                <c:pt idx="1">
                  <c:v>Медицина, основанная на доказательствах</c:v>
                </c:pt>
                <c:pt idx="2">
                  <c:v>Онкология</c:v>
                </c:pt>
                <c:pt idx="3">
                  <c:v>Нефрология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292</c:v>
                </c:pt>
                <c:pt idx="1">
                  <c:v>285</c:v>
                </c:pt>
                <c:pt idx="2">
                  <c:v>284</c:v>
                </c:pt>
                <c:pt idx="3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D9-4EBE-A3F3-3777DD17DB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явка/не допуск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Судебная медицина</c:v>
                </c:pt>
                <c:pt idx="1">
                  <c:v>Медицина, основанная на доказательствах</c:v>
                </c:pt>
                <c:pt idx="2">
                  <c:v>Онкология</c:v>
                </c:pt>
                <c:pt idx="3">
                  <c:v>Нефрология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41</c:v>
                </c:pt>
                <c:pt idx="2">
                  <c:v>43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D9-4EBE-A3F3-3777DD17DB4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зачет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Судебная медицина</c:v>
                </c:pt>
                <c:pt idx="1">
                  <c:v>Медицина, основанная на доказательствах</c:v>
                </c:pt>
                <c:pt idx="2">
                  <c:v>Онкология</c:v>
                </c:pt>
                <c:pt idx="3">
                  <c:v>Нефрология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35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25-47BF-AB20-C66616DBB8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17775360"/>
        <c:axId val="117789440"/>
      </c:barChart>
      <c:catAx>
        <c:axId val="11777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17789440"/>
        <c:crosses val="autoZero"/>
        <c:auto val="1"/>
        <c:lblAlgn val="ctr"/>
        <c:lblOffset val="100"/>
        <c:noMultiLvlLbl val="0"/>
      </c:catAx>
      <c:valAx>
        <c:axId val="11778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Чел.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17775360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Анатомия</a:t>
            </a:r>
          </a:p>
        </c:rich>
      </c:tx>
      <c:layout>
        <c:manualLayout>
          <c:xMode val="edge"/>
          <c:yMode val="edge"/>
          <c:x val="0.53923611111111103"/>
          <c:y val="3.291808560696084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173261154855645"/>
          <c:y val="0.10143636595524948"/>
          <c:w val="0.86298961067366609"/>
          <c:h val="0.58846552255102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2022-2023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Явилось, чел.</c:v>
                </c:pt>
                <c:pt idx="2">
                  <c:v>Неявка, чел</c:v>
                </c:pt>
                <c:pt idx="3">
                  <c:v>Не доп., чел</c:v>
                </c:pt>
                <c:pt idx="4">
                  <c:v>Отлично, чел</c:v>
                </c:pt>
                <c:pt idx="5">
                  <c:v>Хорошо, чел</c:v>
                </c:pt>
                <c:pt idx="6">
                  <c:v>Удовл., чел</c:v>
                </c:pt>
                <c:pt idx="7">
                  <c:v>Неуд., чел</c:v>
                </c:pt>
                <c:pt idx="8">
                  <c:v>Ср. балл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356</c:v>
                </c:pt>
                <c:pt idx="1">
                  <c:v>313</c:v>
                </c:pt>
                <c:pt idx="2">
                  <c:v>0</c:v>
                </c:pt>
                <c:pt idx="3">
                  <c:v>43</c:v>
                </c:pt>
                <c:pt idx="4">
                  <c:v>53</c:v>
                </c:pt>
                <c:pt idx="5">
                  <c:v>84</c:v>
                </c:pt>
                <c:pt idx="6">
                  <c:v>75</c:v>
                </c:pt>
                <c:pt idx="7">
                  <c:v>106</c:v>
                </c:pt>
                <c:pt idx="8">
                  <c:v>3.29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7-498C-87D2-CBC93B889F8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2021-2022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Явилось, чел.</c:v>
                </c:pt>
                <c:pt idx="2">
                  <c:v>Неявка, чел</c:v>
                </c:pt>
                <c:pt idx="3">
                  <c:v>Не доп., чел</c:v>
                </c:pt>
                <c:pt idx="4">
                  <c:v>Отлично, чел</c:v>
                </c:pt>
                <c:pt idx="5">
                  <c:v>Хорошо, чел</c:v>
                </c:pt>
                <c:pt idx="6">
                  <c:v>Удовл., чел</c:v>
                </c:pt>
                <c:pt idx="7">
                  <c:v>Неуд., чел</c:v>
                </c:pt>
                <c:pt idx="8">
                  <c:v>Ср. балл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344</c:v>
                </c:pt>
                <c:pt idx="1">
                  <c:v>307</c:v>
                </c:pt>
                <c:pt idx="2">
                  <c:v>4</c:v>
                </c:pt>
                <c:pt idx="3">
                  <c:v>48</c:v>
                </c:pt>
                <c:pt idx="4">
                  <c:v>47</c:v>
                </c:pt>
                <c:pt idx="5">
                  <c:v>76</c:v>
                </c:pt>
                <c:pt idx="6">
                  <c:v>101</c:v>
                </c:pt>
                <c:pt idx="7">
                  <c:v>83</c:v>
                </c:pt>
                <c:pt idx="8">
                  <c:v>3.28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6F-45B0-83E7-FEF19B41D85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Всего 2020-2021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Общее количество</c:v>
                </c:pt>
                <c:pt idx="1">
                  <c:v>Явилось, чел.</c:v>
                </c:pt>
                <c:pt idx="2">
                  <c:v>Неявка, чел</c:v>
                </c:pt>
                <c:pt idx="3">
                  <c:v>Не доп., чел</c:v>
                </c:pt>
                <c:pt idx="4">
                  <c:v>Отлично, чел</c:v>
                </c:pt>
                <c:pt idx="5">
                  <c:v>Хорошо, чел</c:v>
                </c:pt>
                <c:pt idx="6">
                  <c:v>Удовл., чел</c:v>
                </c:pt>
                <c:pt idx="7">
                  <c:v>Неуд., чел</c:v>
                </c:pt>
                <c:pt idx="8">
                  <c:v>Ср. балл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339</c:v>
                </c:pt>
                <c:pt idx="1">
                  <c:v>294</c:v>
                </c:pt>
                <c:pt idx="2">
                  <c:v>25</c:v>
                </c:pt>
                <c:pt idx="3">
                  <c:v>21</c:v>
                </c:pt>
                <c:pt idx="4">
                  <c:v>58</c:v>
                </c:pt>
                <c:pt idx="5">
                  <c:v>60</c:v>
                </c:pt>
                <c:pt idx="6">
                  <c:v>114</c:v>
                </c:pt>
                <c:pt idx="7">
                  <c:v>61</c:v>
                </c:pt>
                <c:pt idx="8">
                  <c:v>3.39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4B-4741-824A-7608BF1E7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550528"/>
        <c:axId val="98552064"/>
      </c:barChart>
      <c:catAx>
        <c:axId val="98550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8552064"/>
        <c:crosses val="autoZero"/>
        <c:auto val="1"/>
        <c:lblAlgn val="ctr"/>
        <c:lblOffset val="100"/>
        <c:noMultiLvlLbl val="0"/>
      </c:catAx>
      <c:valAx>
        <c:axId val="985520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Чел.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85505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Всего </c:v>
                </c:pt>
                <c:pt idx="1">
                  <c:v>Явилось </c:v>
                </c:pt>
                <c:pt idx="2">
                  <c:v>Не допуск </c:v>
                </c:pt>
                <c:pt idx="3">
                  <c:v>Не явка 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Неудовл.</c:v>
                </c:pt>
                <c:pt idx="8">
                  <c:v>Ср. балл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356</c:v>
                </c:pt>
                <c:pt idx="1">
                  <c:v>310</c:v>
                </c:pt>
                <c:pt idx="2">
                  <c:v>46</c:v>
                </c:pt>
                <c:pt idx="3">
                  <c:v>0</c:v>
                </c:pt>
                <c:pt idx="4">
                  <c:v>100</c:v>
                </c:pt>
                <c:pt idx="5">
                  <c:v>141</c:v>
                </c:pt>
                <c:pt idx="6">
                  <c:v>55</c:v>
                </c:pt>
                <c:pt idx="7">
                  <c:v>13</c:v>
                </c:pt>
                <c:pt idx="8">
                  <c:v>4.05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FF-4C8D-A373-6E9354FE40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Всего </c:v>
                </c:pt>
                <c:pt idx="1">
                  <c:v>Явилось </c:v>
                </c:pt>
                <c:pt idx="2">
                  <c:v>Не допуск </c:v>
                </c:pt>
                <c:pt idx="3">
                  <c:v>Не явка 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Неудовл.</c:v>
                </c:pt>
                <c:pt idx="8">
                  <c:v>Ср. балл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344</c:v>
                </c:pt>
                <c:pt idx="1">
                  <c:v>278</c:v>
                </c:pt>
                <c:pt idx="2">
                  <c:v>59</c:v>
                </c:pt>
                <c:pt idx="3">
                  <c:v>7</c:v>
                </c:pt>
                <c:pt idx="4">
                  <c:v>170</c:v>
                </c:pt>
                <c:pt idx="5">
                  <c:v>52</c:v>
                </c:pt>
                <c:pt idx="6">
                  <c:v>20</c:v>
                </c:pt>
                <c:pt idx="7">
                  <c:v>36</c:v>
                </c:pt>
                <c:pt idx="8">
                  <c:v>4.28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FF-4C8D-A373-6E9354FE40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Всего </c:v>
                </c:pt>
                <c:pt idx="1">
                  <c:v>Явилось </c:v>
                </c:pt>
                <c:pt idx="2">
                  <c:v>Не допуск </c:v>
                </c:pt>
                <c:pt idx="3">
                  <c:v>Не явка 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Неудовл.</c:v>
                </c:pt>
                <c:pt idx="8">
                  <c:v>Ср. балл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339</c:v>
                </c:pt>
                <c:pt idx="1">
                  <c:v>285</c:v>
                </c:pt>
                <c:pt idx="2">
                  <c:v>47</c:v>
                </c:pt>
                <c:pt idx="3">
                  <c:v>7</c:v>
                </c:pt>
                <c:pt idx="4">
                  <c:v>164</c:v>
                </c:pt>
                <c:pt idx="5">
                  <c:v>49</c:v>
                </c:pt>
                <c:pt idx="6">
                  <c:v>30</c:v>
                </c:pt>
                <c:pt idx="7">
                  <c:v>36</c:v>
                </c:pt>
                <c:pt idx="8">
                  <c:v>4.17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DA-4CB5-8466-14A429D84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312512"/>
        <c:axId val="113379200"/>
      </c:barChart>
      <c:catAx>
        <c:axId val="11331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379200"/>
        <c:crosses val="autoZero"/>
        <c:auto val="1"/>
        <c:lblAlgn val="ctr"/>
        <c:lblOffset val="100"/>
        <c:noMultiLvlLbl val="0"/>
      </c:catAx>
      <c:valAx>
        <c:axId val="11337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Чел.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3125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Всего</c:v>
                </c:pt>
                <c:pt idx="1">
                  <c:v>Явилось</c:v>
                </c:pt>
                <c:pt idx="2">
                  <c:v>Не допуск</c:v>
                </c:pt>
                <c:pt idx="3">
                  <c:v>Не явка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356</c:v>
                </c:pt>
                <c:pt idx="1">
                  <c:v>346</c:v>
                </c:pt>
                <c:pt idx="2">
                  <c:v>10</c:v>
                </c:pt>
                <c:pt idx="3">
                  <c:v>0</c:v>
                </c:pt>
                <c:pt idx="4">
                  <c:v>178</c:v>
                </c:pt>
                <c:pt idx="5">
                  <c:v>97</c:v>
                </c:pt>
                <c:pt idx="6">
                  <c:v>40</c:v>
                </c:pt>
                <c:pt idx="7">
                  <c:v>47</c:v>
                </c:pt>
                <c:pt idx="8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D4-4FB5-95B4-F4D88A95ED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Всего</c:v>
                </c:pt>
                <c:pt idx="1">
                  <c:v>Явилось</c:v>
                </c:pt>
                <c:pt idx="2">
                  <c:v>Не допуск</c:v>
                </c:pt>
                <c:pt idx="3">
                  <c:v>Не явка</c:v>
                </c:pt>
                <c:pt idx="4">
                  <c:v>Отлично</c:v>
                </c:pt>
                <c:pt idx="5">
                  <c:v>Хорошо</c:v>
                </c:pt>
                <c:pt idx="6">
                  <c:v>Удовл.</c:v>
                </c:pt>
                <c:pt idx="7">
                  <c:v>Неуд.</c:v>
                </c:pt>
                <c:pt idx="8">
                  <c:v>Ср. балл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344</c:v>
                </c:pt>
                <c:pt idx="1">
                  <c:v>294</c:v>
                </c:pt>
                <c:pt idx="2">
                  <c:v>33</c:v>
                </c:pt>
                <c:pt idx="3">
                  <c:v>17</c:v>
                </c:pt>
                <c:pt idx="4">
                  <c:v>128</c:v>
                </c:pt>
                <c:pt idx="5">
                  <c:v>94</c:v>
                </c:pt>
                <c:pt idx="6">
                  <c:v>31</c:v>
                </c:pt>
                <c:pt idx="7">
                  <c:v>41</c:v>
                </c:pt>
                <c:pt idx="8">
                  <c:v>4.05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B8-41D1-A00E-3AFF623B0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345664"/>
        <c:axId val="115351552"/>
      </c:barChart>
      <c:catAx>
        <c:axId val="11534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351552"/>
        <c:crosses val="autoZero"/>
        <c:auto val="1"/>
        <c:lblAlgn val="ctr"/>
        <c:lblOffset val="100"/>
        <c:noMultiLvlLbl val="0"/>
      </c:catAx>
      <c:valAx>
        <c:axId val="11535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Чел.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3456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BCD3EE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Зачтено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Лист1!$B$1:$D$1</c:f>
              <c:strCache>
                <c:ptCount val="3"/>
                <c:pt idx="0">
                  <c:v>Физ.культура и спорт</c:v>
                </c:pt>
                <c:pt idx="1">
                  <c:v>Осн. неотл.помощи</c:v>
                </c:pt>
                <c:pt idx="2">
                  <c:v>Введение в клиническую анатомию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316</c:v>
                </c:pt>
                <c:pt idx="1">
                  <c:v>337</c:v>
                </c:pt>
                <c:pt idx="2">
                  <c:v>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C7-471A-974E-1B99B86DE49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 допуск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Лист1!$B$1:$D$1</c:f>
              <c:strCache>
                <c:ptCount val="3"/>
                <c:pt idx="0">
                  <c:v>Физ.культура и спорт</c:v>
                </c:pt>
                <c:pt idx="1">
                  <c:v>Осн. неотл.помощи</c:v>
                </c:pt>
                <c:pt idx="2">
                  <c:v>Введение в клиническую анатомию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41</c:v>
                </c:pt>
                <c:pt idx="1">
                  <c:v>4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C7-471A-974E-1B99B86DE49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 зачтено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Лист1!$B$1:$D$1</c:f>
              <c:strCache>
                <c:ptCount val="3"/>
                <c:pt idx="0">
                  <c:v>Физ.культура и спорт</c:v>
                </c:pt>
                <c:pt idx="1">
                  <c:v>Осн. неотл.помощи</c:v>
                </c:pt>
                <c:pt idx="2">
                  <c:v>Введение в клиническую анатомию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C7-471A-974E-1B99B86DE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15386624"/>
        <c:axId val="115392512"/>
      </c:barChart>
      <c:catAx>
        <c:axId val="11538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392512"/>
        <c:crosses val="autoZero"/>
        <c:auto val="1"/>
        <c:lblAlgn val="ctr"/>
        <c:lblOffset val="100"/>
        <c:noMultiLvlLbl val="0"/>
      </c:catAx>
      <c:valAx>
        <c:axId val="11539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3866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Всего </c:v>
                </c:pt>
                <c:pt idx="1">
                  <c:v>Явилось</c:v>
                </c:pt>
                <c:pt idx="2">
                  <c:v>Не допуск/не явка</c:v>
                </c:pt>
                <c:pt idx="3">
                  <c:v>Отлично</c:v>
                </c:pt>
                <c:pt idx="4">
                  <c:v>Хорошо</c:v>
                </c:pt>
                <c:pt idx="5">
                  <c:v>Удовл.</c:v>
                </c:pt>
                <c:pt idx="6">
                  <c:v>Неуд.</c:v>
                </c:pt>
                <c:pt idx="7">
                  <c:v>Ср. балл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338</c:v>
                </c:pt>
                <c:pt idx="1">
                  <c:v>293</c:v>
                </c:pt>
                <c:pt idx="2">
                  <c:v>45</c:v>
                </c:pt>
                <c:pt idx="3">
                  <c:v>101</c:v>
                </c:pt>
                <c:pt idx="4">
                  <c:v>143</c:v>
                </c:pt>
                <c:pt idx="5">
                  <c:v>27</c:v>
                </c:pt>
                <c:pt idx="6">
                  <c:v>22</c:v>
                </c:pt>
                <c:pt idx="7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5-4F34-B09E-31A8AA246F11}"/>
            </c:ext>
          </c:extLst>
        </c:ser>
        <c:ser>
          <c:idx val="1"/>
          <c:order val="1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Всего </c:v>
                </c:pt>
                <c:pt idx="1">
                  <c:v>Явилось</c:v>
                </c:pt>
                <c:pt idx="2">
                  <c:v>Не допуск/не явка</c:v>
                </c:pt>
                <c:pt idx="3">
                  <c:v>Отлично</c:v>
                </c:pt>
                <c:pt idx="4">
                  <c:v>Хорошо</c:v>
                </c:pt>
                <c:pt idx="5">
                  <c:v>Удовл.</c:v>
                </c:pt>
                <c:pt idx="6">
                  <c:v>Неуд.</c:v>
                </c:pt>
                <c:pt idx="7">
                  <c:v>Ср. балл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25-4F34-B09E-31A8AA246F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614848"/>
        <c:axId val="115616384"/>
      </c:barChart>
      <c:catAx>
        <c:axId val="11561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616384"/>
        <c:crosses val="autoZero"/>
        <c:auto val="1"/>
        <c:lblAlgn val="ctr"/>
        <c:lblOffset val="100"/>
        <c:noMultiLvlLbl val="0"/>
      </c:catAx>
      <c:valAx>
        <c:axId val="11561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614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Явилось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ОЗОЖ</c:v>
                </c:pt>
                <c:pt idx="1">
                  <c:v>Луч. Д-ка</c:v>
                </c:pt>
                <c:pt idx="2">
                  <c:v>Гиг. восп. </c:v>
                </c:pt>
                <c:pt idx="3">
                  <c:v>Экология</c:v>
                </c:pt>
                <c:pt idx="4">
                  <c:v>НИР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325</c:v>
                </c:pt>
                <c:pt idx="1">
                  <c:v>284</c:v>
                </c:pt>
                <c:pt idx="2">
                  <c:v>185</c:v>
                </c:pt>
                <c:pt idx="3">
                  <c:v>135</c:v>
                </c:pt>
                <c:pt idx="4">
                  <c:v>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A-4A15-8DB9-29B6B2F4855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Зачет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ОЗОЖ</c:v>
                </c:pt>
                <c:pt idx="1">
                  <c:v>Луч. Д-ка</c:v>
                </c:pt>
                <c:pt idx="2">
                  <c:v>Гиг. восп. </c:v>
                </c:pt>
                <c:pt idx="3">
                  <c:v>Экология</c:v>
                </c:pt>
                <c:pt idx="4">
                  <c:v>НИР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312</c:v>
                </c:pt>
                <c:pt idx="1">
                  <c:v>230</c:v>
                </c:pt>
                <c:pt idx="2">
                  <c:v>174</c:v>
                </c:pt>
                <c:pt idx="3">
                  <c:v>128</c:v>
                </c:pt>
                <c:pt idx="4">
                  <c:v>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A-4A15-8DB9-29B6B2F4855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явка/не допуск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ОЗОЖ</c:v>
                </c:pt>
                <c:pt idx="1">
                  <c:v>Луч. Д-ка</c:v>
                </c:pt>
                <c:pt idx="2">
                  <c:v>Гиг. восп. </c:v>
                </c:pt>
                <c:pt idx="3">
                  <c:v>Экология</c:v>
                </c:pt>
                <c:pt idx="4">
                  <c:v>НИР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13</c:v>
                </c:pt>
                <c:pt idx="1">
                  <c:v>57</c:v>
                </c:pt>
                <c:pt idx="2">
                  <c:v>11</c:v>
                </c:pt>
                <c:pt idx="3">
                  <c:v>7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2A-4A15-8DB9-29B6B2F4855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зачет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ОЗОЖ</c:v>
                </c:pt>
                <c:pt idx="1">
                  <c:v>Луч. Д-ка</c:v>
                </c:pt>
                <c:pt idx="2">
                  <c:v>Гиг. восп. </c:v>
                </c:pt>
                <c:pt idx="3">
                  <c:v>Экология</c:v>
                </c:pt>
                <c:pt idx="4">
                  <c:v>НИР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17</c:v>
                </c:pt>
                <c:pt idx="2">
                  <c:v>0</c:v>
                </c:pt>
                <c:pt idx="3">
                  <c:v>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1-4D91-844D-BB4ADEEF7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16460160"/>
        <c:axId val="116466048"/>
      </c:barChart>
      <c:catAx>
        <c:axId val="11646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466048"/>
        <c:crosses val="autoZero"/>
        <c:auto val="1"/>
        <c:lblAlgn val="ctr"/>
        <c:lblOffset val="100"/>
        <c:noMultiLvlLbl val="0"/>
      </c:catAx>
      <c:valAx>
        <c:axId val="11646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Чел.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460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Всего</c:v>
                </c:pt>
                <c:pt idx="1">
                  <c:v>Явилось</c:v>
                </c:pt>
                <c:pt idx="2">
                  <c:v>Не явка/Не допуск</c:v>
                </c:pt>
                <c:pt idx="3">
                  <c:v>Отлично</c:v>
                </c:pt>
                <c:pt idx="4">
                  <c:v>Хорошо</c:v>
                </c:pt>
                <c:pt idx="5">
                  <c:v>Удовл.</c:v>
                </c:pt>
                <c:pt idx="6">
                  <c:v>Неудовл.</c:v>
                </c:pt>
                <c:pt idx="7">
                  <c:v>Ср. балл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319</c:v>
                </c:pt>
                <c:pt idx="1">
                  <c:v>276</c:v>
                </c:pt>
                <c:pt idx="2">
                  <c:v>44</c:v>
                </c:pt>
                <c:pt idx="3">
                  <c:v>45</c:v>
                </c:pt>
                <c:pt idx="4">
                  <c:v>76</c:v>
                </c:pt>
                <c:pt idx="5">
                  <c:v>81</c:v>
                </c:pt>
                <c:pt idx="6">
                  <c:v>81</c:v>
                </c:pt>
                <c:pt idx="7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4A-4988-9022-BFA5E70B52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Всего</c:v>
                </c:pt>
                <c:pt idx="1">
                  <c:v>Явилось</c:v>
                </c:pt>
                <c:pt idx="2">
                  <c:v>Не явка/Не допуск</c:v>
                </c:pt>
                <c:pt idx="3">
                  <c:v>Отлично</c:v>
                </c:pt>
                <c:pt idx="4">
                  <c:v>Хорошо</c:v>
                </c:pt>
                <c:pt idx="5">
                  <c:v>Удовл.</c:v>
                </c:pt>
                <c:pt idx="6">
                  <c:v>Неудовл.</c:v>
                </c:pt>
                <c:pt idx="7">
                  <c:v>Ср. балл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310</c:v>
                </c:pt>
                <c:pt idx="1">
                  <c:v>275</c:v>
                </c:pt>
                <c:pt idx="2">
                  <c:v>35</c:v>
                </c:pt>
                <c:pt idx="3">
                  <c:v>41</c:v>
                </c:pt>
                <c:pt idx="4">
                  <c:v>95</c:v>
                </c:pt>
                <c:pt idx="5">
                  <c:v>84</c:v>
                </c:pt>
                <c:pt idx="6">
                  <c:v>55</c:v>
                </c:pt>
                <c:pt idx="7">
                  <c:v>3.44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4A-4988-9022-BFA5E70B521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2020-2021г.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Всего</c:v>
                </c:pt>
                <c:pt idx="1">
                  <c:v>Явилось</c:v>
                </c:pt>
                <c:pt idx="2">
                  <c:v>Не явка/Не допуск</c:v>
                </c:pt>
                <c:pt idx="3">
                  <c:v>Отлично</c:v>
                </c:pt>
                <c:pt idx="4">
                  <c:v>Хорошо</c:v>
                </c:pt>
                <c:pt idx="5">
                  <c:v>Удовл.</c:v>
                </c:pt>
                <c:pt idx="6">
                  <c:v>Неудовл.</c:v>
                </c:pt>
                <c:pt idx="7">
                  <c:v>Ср. балл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325</c:v>
                </c:pt>
                <c:pt idx="1">
                  <c:v>297</c:v>
                </c:pt>
                <c:pt idx="2">
                  <c:v>28</c:v>
                </c:pt>
                <c:pt idx="3">
                  <c:v>37</c:v>
                </c:pt>
                <c:pt idx="4">
                  <c:v>125</c:v>
                </c:pt>
                <c:pt idx="5">
                  <c:v>103</c:v>
                </c:pt>
                <c:pt idx="6">
                  <c:v>32</c:v>
                </c:pt>
                <c:pt idx="7">
                  <c:v>3.56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DC-4624-B6B5-C463FF35B7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676096"/>
        <c:axId val="116677632"/>
      </c:barChart>
      <c:catAx>
        <c:axId val="11667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677632"/>
        <c:crosses val="autoZero"/>
        <c:auto val="1"/>
        <c:lblAlgn val="ctr"/>
        <c:lblOffset val="100"/>
        <c:noMultiLvlLbl val="0"/>
      </c:catAx>
      <c:valAx>
        <c:axId val="11667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Чел.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6760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Всего</c:v>
                </c:pt>
                <c:pt idx="1">
                  <c:v>Явлось</c:v>
                </c:pt>
                <c:pt idx="2">
                  <c:v>Не явка/не допуск</c:v>
                </c:pt>
                <c:pt idx="3">
                  <c:v>Отлично</c:v>
                </c:pt>
                <c:pt idx="4">
                  <c:v>Хорошо</c:v>
                </c:pt>
                <c:pt idx="5">
                  <c:v>Удовл.</c:v>
                </c:pt>
                <c:pt idx="6">
                  <c:v>Неудовл.</c:v>
                </c:pt>
                <c:pt idx="7">
                  <c:v>Ср. балл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319</c:v>
                </c:pt>
                <c:pt idx="1">
                  <c:v>282</c:v>
                </c:pt>
                <c:pt idx="2">
                  <c:v>39</c:v>
                </c:pt>
                <c:pt idx="3">
                  <c:v>105</c:v>
                </c:pt>
                <c:pt idx="4">
                  <c:v>113</c:v>
                </c:pt>
                <c:pt idx="5">
                  <c:v>51</c:v>
                </c:pt>
                <c:pt idx="6">
                  <c:v>10</c:v>
                </c:pt>
                <c:pt idx="7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AE-48D8-BE5A-5B647B03D40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Всего</c:v>
                </c:pt>
                <c:pt idx="1">
                  <c:v>Явлось</c:v>
                </c:pt>
                <c:pt idx="2">
                  <c:v>Не явка/не допуск</c:v>
                </c:pt>
                <c:pt idx="3">
                  <c:v>Отлично</c:v>
                </c:pt>
                <c:pt idx="4">
                  <c:v>Хорошо</c:v>
                </c:pt>
                <c:pt idx="5">
                  <c:v>Удовл.</c:v>
                </c:pt>
                <c:pt idx="6">
                  <c:v>Неудовл.</c:v>
                </c:pt>
                <c:pt idx="7">
                  <c:v>Ср. балл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310</c:v>
                </c:pt>
                <c:pt idx="1">
                  <c:v>294</c:v>
                </c:pt>
                <c:pt idx="2">
                  <c:v>16</c:v>
                </c:pt>
                <c:pt idx="3">
                  <c:v>131</c:v>
                </c:pt>
                <c:pt idx="4">
                  <c:v>68</c:v>
                </c:pt>
                <c:pt idx="5">
                  <c:v>54</c:v>
                </c:pt>
                <c:pt idx="6">
                  <c:v>41</c:v>
                </c:pt>
                <c:pt idx="7">
                  <c:v>3.98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AE-48D8-BE5A-5B647B03D4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2020-2021г.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Всего</c:v>
                </c:pt>
                <c:pt idx="1">
                  <c:v>Явлось</c:v>
                </c:pt>
                <c:pt idx="2">
                  <c:v>Не явка/не допуск</c:v>
                </c:pt>
                <c:pt idx="3">
                  <c:v>Отлично</c:v>
                </c:pt>
                <c:pt idx="4">
                  <c:v>Хорошо</c:v>
                </c:pt>
                <c:pt idx="5">
                  <c:v>Удовл.</c:v>
                </c:pt>
                <c:pt idx="6">
                  <c:v>Неудовл.</c:v>
                </c:pt>
                <c:pt idx="7">
                  <c:v>Ср. балл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325</c:v>
                </c:pt>
                <c:pt idx="1">
                  <c:v>291</c:v>
                </c:pt>
                <c:pt idx="2">
                  <c:v>34</c:v>
                </c:pt>
                <c:pt idx="3">
                  <c:v>80</c:v>
                </c:pt>
                <c:pt idx="4">
                  <c:v>91</c:v>
                </c:pt>
                <c:pt idx="5">
                  <c:v>41</c:v>
                </c:pt>
                <c:pt idx="6">
                  <c:v>79</c:v>
                </c:pt>
                <c:pt idx="7">
                  <c:v>3.59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04-4AD9-A7D5-6195D02BC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661632"/>
        <c:axId val="116823168"/>
      </c:barChart>
      <c:catAx>
        <c:axId val="11666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823168"/>
        <c:crosses val="autoZero"/>
        <c:auto val="1"/>
        <c:lblAlgn val="ctr"/>
        <c:lblOffset val="100"/>
        <c:noMultiLvlLbl val="0"/>
      </c:catAx>
      <c:valAx>
        <c:axId val="116823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Чел.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6616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0.36459</cdr:x>
      <cdr:y>0.44706</cdr:y>
    </cdr:from>
    <cdr:to>
      <cdr:x>0.8941</cdr:x>
      <cdr:y>0.74118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00396" y="2714644"/>
          <a:ext cx="4357718" cy="1785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/>
            <a:t>                   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0.36459</cdr:x>
      <cdr:y>0.44706</cdr:y>
    </cdr:from>
    <cdr:to>
      <cdr:x>0.8941</cdr:x>
      <cdr:y>0.74118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00396" y="2714644"/>
          <a:ext cx="4357718" cy="1785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/>
            <a:t>                   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0.36459</cdr:x>
      <cdr:y>0.44706</cdr:y>
    </cdr:from>
    <cdr:to>
      <cdr:x>0.8941</cdr:x>
      <cdr:y>0.74118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00396" y="2714644"/>
          <a:ext cx="4357718" cy="1785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/>
            <a:t>                   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B77FF-ABDA-4F89-9CCF-63D33F4016F6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B5C07-BED1-42C9-AD52-6B9B6D7B6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089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B5C07-BED1-42C9-AD52-6B9B6D7B6DE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57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5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5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078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08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5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83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21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10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47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3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40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18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3960440"/>
          </a:xfrm>
        </p:spPr>
        <p:txBody>
          <a:bodyPr>
            <a:normAutofit/>
          </a:bodyPr>
          <a:lstStyle/>
          <a:p>
            <a:r>
              <a:rPr lang="ru-RU" sz="3600" b="1" dirty="0"/>
              <a:t>ОТЧЁТ</a:t>
            </a:r>
            <a:br>
              <a:rPr lang="ru-RU" sz="3600" b="1" dirty="0"/>
            </a:br>
            <a:r>
              <a:rPr lang="ru-RU" sz="3600" b="1" dirty="0" smtClean="0"/>
              <a:t>об </a:t>
            </a:r>
            <a:r>
              <a:rPr lang="ru-RU" sz="3600" b="1" dirty="0"/>
              <a:t>итогах зимней экзаменационной сессии </a:t>
            </a:r>
            <a:r>
              <a:rPr lang="ru-RU" sz="3600" b="1" dirty="0" smtClean="0"/>
              <a:t>обучающихся по </a:t>
            </a:r>
            <a:r>
              <a:rPr lang="ru-RU" sz="3600" b="1" dirty="0" smtClean="0"/>
              <a:t>специальности </a:t>
            </a:r>
            <a:br>
              <a:rPr lang="ru-RU" sz="3600" b="1" dirty="0" smtClean="0"/>
            </a:br>
            <a:r>
              <a:rPr lang="ru-RU" sz="3600" b="1" dirty="0" smtClean="0"/>
              <a:t>31.05.01 </a:t>
            </a:r>
            <a:r>
              <a:rPr lang="ru-RU" sz="3600" b="1" dirty="0"/>
              <a:t>ЛЕЧЕБНОЕ </a:t>
            </a:r>
            <a:r>
              <a:rPr lang="ru-RU" sz="3600" b="1" dirty="0" smtClean="0"/>
              <a:t>ДЕЛО</a:t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>учебный год: 2022-2023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951701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413DB-E8DD-4229-A9D5-176C17AB4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Фармакология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720F7BE-42C2-4293-989F-C4C60A7F73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93930"/>
              </p:ext>
            </p:extLst>
          </p:nvPr>
        </p:nvGraphicFramePr>
        <p:xfrm>
          <a:off x="457200" y="1268760"/>
          <a:ext cx="8229600" cy="4165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806705"/>
              </p:ext>
            </p:extLst>
          </p:nvPr>
        </p:nvGraphicFramePr>
        <p:xfrm>
          <a:off x="755576" y="5517232"/>
          <a:ext cx="7776860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12176033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14056849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79752187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84366055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930938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20508293"/>
                    </a:ext>
                  </a:extLst>
                </a:gridCol>
                <a:gridCol w="892896">
                  <a:extLst>
                    <a:ext uri="{9D8B030D-6E8A-4147-A177-3AD203B41FA5}">
                      <a16:colId xmlns:a16="http://schemas.microsoft.com/office/drawing/2014/main" val="890863058"/>
                    </a:ext>
                  </a:extLst>
                </a:gridCol>
                <a:gridCol w="777686">
                  <a:extLst>
                    <a:ext uri="{9D8B030D-6E8A-4147-A177-3AD203B41FA5}">
                      <a16:colId xmlns:a16="http://schemas.microsoft.com/office/drawing/2014/main" val="627084136"/>
                    </a:ext>
                  </a:extLst>
                </a:gridCol>
                <a:gridCol w="777686">
                  <a:extLst>
                    <a:ext uri="{9D8B030D-6E8A-4147-A177-3AD203B41FA5}">
                      <a16:colId xmlns:a16="http://schemas.microsoft.com/office/drawing/2014/main" val="799021929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ru-RU" dirty="0"/>
                        <a:t>%2022-2023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540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333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7D3E1-D6E4-496D-B808-44CD662B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Семестровые зачеты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936B531-514B-436D-B64C-FF13B52126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88089"/>
              </p:ext>
            </p:extLst>
          </p:nvPr>
        </p:nvGraphicFramePr>
        <p:xfrm>
          <a:off x="457200" y="1196753"/>
          <a:ext cx="80032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E532A535-3149-4461-83B2-91641DE4C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642715"/>
              </p:ext>
            </p:extLst>
          </p:nvPr>
        </p:nvGraphicFramePr>
        <p:xfrm>
          <a:off x="700144" y="5373217"/>
          <a:ext cx="7616272" cy="86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656">
                  <a:extLst>
                    <a:ext uri="{9D8B030D-6E8A-4147-A177-3AD203B41FA5}">
                      <a16:colId xmlns:a16="http://schemas.microsoft.com/office/drawing/2014/main" val="63353260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120907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6455311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08067216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88906547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1196942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ru-RU" dirty="0"/>
                        <a:t>Всего  338чел. Зачет%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Из 196  88,7%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Из 142</a:t>
                      </a:r>
                    </a:p>
                    <a:p>
                      <a:pPr algn="ctr"/>
                      <a:r>
                        <a:rPr lang="ru-RU" dirty="0"/>
                        <a:t>90,1%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56226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/>
                        <a:t>Не зачтено/не допуск%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0/3,9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5/16,9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0/5,6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0/4,9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558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739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0362" y="188640"/>
            <a:ext cx="7772400" cy="1798641"/>
          </a:xfrm>
        </p:spPr>
        <p:txBody>
          <a:bodyPr>
            <a:normAutofit fontScale="90000"/>
          </a:bodyPr>
          <a:lstStyle/>
          <a:p>
            <a:r>
              <a:rPr lang="ru-RU" dirty="0"/>
              <a:t>Итоги зимней экзаменационной сессии на 4 курсе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41296" y="1844824"/>
            <a:ext cx="7486680" cy="4680520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Экзамены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Топографическая анатомия и оперативная хирургия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Общественное здоровье и здравоохранение, экономика здравоохранения  (тестирование)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Семестровые зачеты 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Оториноларингология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Медицинская реабилитация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3F2EEC-F735-4A1D-865A-6192E9F7E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>
            <a:noAutofit/>
          </a:bodyPr>
          <a:lstStyle/>
          <a:p>
            <a:r>
              <a:rPr lang="ru-RU" sz="2800" dirty="0"/>
              <a:t>Топографическая анатомия и оперативная хирургия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98F2C8A-8D30-436E-98B0-EA7CA7F5F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21828"/>
              </p:ext>
            </p:extLst>
          </p:nvPr>
        </p:nvGraphicFramePr>
        <p:xfrm>
          <a:off x="539552" y="1196752"/>
          <a:ext cx="8229600" cy="4149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D7CE9515-E97B-4ABB-B385-BD162EE7C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715489"/>
              </p:ext>
            </p:extLst>
          </p:nvPr>
        </p:nvGraphicFramePr>
        <p:xfrm>
          <a:off x="539552" y="5815424"/>
          <a:ext cx="7968203" cy="767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8645309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9349241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6924253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1142955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7700085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22804295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13659142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276337238"/>
                    </a:ext>
                  </a:extLst>
                </a:gridCol>
                <a:gridCol w="767403">
                  <a:extLst>
                    <a:ext uri="{9D8B030D-6E8A-4147-A177-3AD203B41FA5}">
                      <a16:colId xmlns:a16="http://schemas.microsoft.com/office/drawing/2014/main" val="1674451673"/>
                    </a:ext>
                  </a:extLst>
                </a:gridCol>
              </a:tblGrid>
              <a:tr h="383969">
                <a:tc>
                  <a:txBody>
                    <a:bodyPr/>
                    <a:lstStyle/>
                    <a:p>
                      <a:r>
                        <a:rPr lang="ru-RU" dirty="0"/>
                        <a:t>%2021-2022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14709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r>
                        <a:rPr lang="ru-RU" dirty="0"/>
                        <a:t>%2020-2021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732143"/>
                  </a:ext>
                </a:extLst>
              </a:tr>
            </a:tbl>
          </a:graphicData>
        </a:graphic>
      </p:graphicFrame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1C7EECA8-C5F4-10CC-2D30-86AB3E87E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600938"/>
              </p:ext>
            </p:extLst>
          </p:nvPr>
        </p:nvGraphicFramePr>
        <p:xfrm>
          <a:off x="539550" y="5450447"/>
          <a:ext cx="7968203" cy="364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4">
                  <a:extLst>
                    <a:ext uri="{9D8B030D-6E8A-4147-A177-3AD203B41FA5}">
                      <a16:colId xmlns:a16="http://schemas.microsoft.com/office/drawing/2014/main" val="259689654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59006845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42032209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335048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546001034"/>
                    </a:ext>
                  </a:extLst>
                </a:gridCol>
                <a:gridCol w="695713">
                  <a:extLst>
                    <a:ext uri="{9D8B030D-6E8A-4147-A177-3AD203B41FA5}">
                      <a16:colId xmlns:a16="http://schemas.microsoft.com/office/drawing/2014/main" val="852446059"/>
                    </a:ext>
                  </a:extLst>
                </a:gridCol>
                <a:gridCol w="872531">
                  <a:extLst>
                    <a:ext uri="{9D8B030D-6E8A-4147-A177-3AD203B41FA5}">
                      <a16:colId xmlns:a16="http://schemas.microsoft.com/office/drawing/2014/main" val="753416776"/>
                    </a:ext>
                  </a:extLst>
                </a:gridCol>
                <a:gridCol w="850608">
                  <a:extLst>
                    <a:ext uri="{9D8B030D-6E8A-4147-A177-3AD203B41FA5}">
                      <a16:colId xmlns:a16="http://schemas.microsoft.com/office/drawing/2014/main" val="336965345"/>
                    </a:ext>
                  </a:extLst>
                </a:gridCol>
                <a:gridCol w="796821">
                  <a:extLst>
                    <a:ext uri="{9D8B030D-6E8A-4147-A177-3AD203B41FA5}">
                      <a16:colId xmlns:a16="http://schemas.microsoft.com/office/drawing/2014/main" val="2275863542"/>
                    </a:ext>
                  </a:extLst>
                </a:gridCol>
              </a:tblGrid>
              <a:tr h="364977">
                <a:tc>
                  <a:txBody>
                    <a:bodyPr/>
                    <a:lstStyle/>
                    <a:p>
                      <a:r>
                        <a:rPr lang="ru-RU" dirty="0"/>
                        <a:t>%2022-2023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9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001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A52AE-167F-4B1A-A828-FD6952A8A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23880"/>
            <a:ext cx="8335838" cy="831626"/>
          </a:xfrm>
        </p:spPr>
        <p:txBody>
          <a:bodyPr>
            <a:noAutofit/>
          </a:bodyPr>
          <a:lstStyle/>
          <a:p>
            <a:r>
              <a:rPr lang="ru-RU" sz="3200" dirty="0"/>
              <a:t>Общественное здоровье и здравоохранение, экономика здравоохранения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2043622-09B1-43C3-A7D2-EE480E116D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954374"/>
              </p:ext>
            </p:extLst>
          </p:nvPr>
        </p:nvGraphicFramePr>
        <p:xfrm>
          <a:off x="457200" y="1417639"/>
          <a:ext cx="8147248" cy="4171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5B8C0921-E13D-49E8-B314-9E7D511D0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829317"/>
              </p:ext>
            </p:extLst>
          </p:nvPr>
        </p:nvGraphicFramePr>
        <p:xfrm>
          <a:off x="695911" y="6050507"/>
          <a:ext cx="7752177" cy="777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82515485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26580157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182266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89478969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19713386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45676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3196166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585999639"/>
                    </a:ext>
                  </a:extLst>
                </a:gridCol>
                <a:gridCol w="839409">
                  <a:extLst>
                    <a:ext uri="{9D8B030D-6E8A-4147-A177-3AD203B41FA5}">
                      <a16:colId xmlns:a16="http://schemas.microsoft.com/office/drawing/2014/main" val="2011738154"/>
                    </a:ext>
                  </a:extLst>
                </a:gridCol>
              </a:tblGrid>
              <a:tr h="388973">
                <a:tc>
                  <a:txBody>
                    <a:bodyPr/>
                    <a:lstStyle/>
                    <a:p>
                      <a:r>
                        <a:rPr lang="ru-RU" sz="1600" dirty="0"/>
                        <a:t>%2021-2022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725233"/>
                  </a:ext>
                </a:extLst>
              </a:tr>
              <a:tr h="388973">
                <a:tc>
                  <a:txBody>
                    <a:bodyPr/>
                    <a:lstStyle/>
                    <a:p>
                      <a:r>
                        <a:rPr lang="ru-RU" sz="1600" dirty="0"/>
                        <a:t>%2020-2021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265939"/>
                  </a:ext>
                </a:extLst>
              </a:tr>
            </a:tbl>
          </a:graphicData>
        </a:graphic>
      </p:graphicFrame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0EE45251-688C-9A6B-5BBD-85DC4EF1A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356806"/>
              </p:ext>
            </p:extLst>
          </p:nvPr>
        </p:nvGraphicFramePr>
        <p:xfrm>
          <a:off x="694474" y="5679667"/>
          <a:ext cx="77521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238">
                  <a:extLst>
                    <a:ext uri="{9D8B030D-6E8A-4147-A177-3AD203B41FA5}">
                      <a16:colId xmlns:a16="http://schemas.microsoft.com/office/drawing/2014/main" val="420955726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55059116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80184508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1220604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6418078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38406172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39512270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3681750209"/>
                    </a:ext>
                  </a:extLst>
                </a:gridCol>
                <a:gridCol w="861353">
                  <a:extLst>
                    <a:ext uri="{9D8B030D-6E8A-4147-A177-3AD203B41FA5}">
                      <a16:colId xmlns:a16="http://schemas.microsoft.com/office/drawing/2014/main" val="946790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%2022-23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064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7D3E1-D6E4-496D-B808-44CD662B4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/>
          <a:lstStyle/>
          <a:p>
            <a:r>
              <a:rPr lang="ru-RU" dirty="0"/>
              <a:t>Семестровые зачеты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936B531-514B-436D-B64C-FF13B52126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880014"/>
              </p:ext>
            </p:extLst>
          </p:nvPr>
        </p:nvGraphicFramePr>
        <p:xfrm>
          <a:off x="457200" y="1196753"/>
          <a:ext cx="80032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E532A535-3149-4461-83B2-91641DE4C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22567"/>
              </p:ext>
            </p:extLst>
          </p:nvPr>
        </p:nvGraphicFramePr>
        <p:xfrm>
          <a:off x="700144" y="5373217"/>
          <a:ext cx="7226730" cy="86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2115">
                  <a:extLst>
                    <a:ext uri="{9D8B030D-6E8A-4147-A177-3AD203B41FA5}">
                      <a16:colId xmlns:a16="http://schemas.microsoft.com/office/drawing/2014/main" val="633532609"/>
                    </a:ext>
                  </a:extLst>
                </a:gridCol>
                <a:gridCol w="3005858">
                  <a:extLst>
                    <a:ext uri="{9D8B030D-6E8A-4147-A177-3AD203B41FA5}">
                      <a16:colId xmlns:a16="http://schemas.microsoft.com/office/drawing/2014/main" val="3312090774"/>
                    </a:ext>
                  </a:extLst>
                </a:gridCol>
                <a:gridCol w="2538757">
                  <a:extLst>
                    <a:ext uri="{9D8B030D-6E8A-4147-A177-3AD203B41FA5}">
                      <a16:colId xmlns:a16="http://schemas.microsoft.com/office/drawing/2014/main" val="308067216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ru-RU" dirty="0"/>
                        <a:t>Всего  319 чел.</a:t>
                      </a:r>
                    </a:p>
                    <a:p>
                      <a:r>
                        <a:rPr lang="ru-RU" dirty="0"/>
                        <a:t>Зачтено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243 чел./76%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300 чел/94%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56226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/>
                        <a:t>Не </a:t>
                      </a:r>
                      <a:r>
                        <a:rPr lang="ru-RU" dirty="0" err="1"/>
                        <a:t>зач</a:t>
                      </a:r>
                      <a:r>
                        <a:rPr lang="ru-RU" dirty="0"/>
                        <a:t>./не доп.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 чел./23,8%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95,1 чел./6%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558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893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296145"/>
          </a:xfrm>
        </p:spPr>
        <p:txBody>
          <a:bodyPr>
            <a:normAutofit fontScale="90000"/>
          </a:bodyPr>
          <a:lstStyle/>
          <a:p>
            <a:r>
              <a:rPr lang="ru-RU" dirty="0"/>
              <a:t>Итоги зимней экзаменационной сессии на 5 курсе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28662" y="2571744"/>
            <a:ext cx="7486680" cy="3073896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Экзамен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Психиатрия, медицинская психология</a:t>
            </a:r>
          </a:p>
          <a:p>
            <a:pPr marL="514350" indent="-514350" algn="l">
              <a:buFont typeface="+mj-lt"/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514350" indent="-514350" algn="l"/>
            <a:r>
              <a:rPr lang="ru-RU" b="1" dirty="0">
                <a:solidFill>
                  <a:schemeClr val="tx1"/>
                </a:solidFill>
              </a:rPr>
              <a:t>Семестровые зачеты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Дерматовенерология</a:t>
            </a:r>
            <a:endParaRPr lang="ru-RU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Стоматология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133449"/>
              </p:ext>
            </p:extLst>
          </p:nvPr>
        </p:nvGraphicFramePr>
        <p:xfrm>
          <a:off x="0" y="285729"/>
          <a:ext cx="8748464" cy="4799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EC0B7305-BB23-4FF7-B240-97CAD4996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353267"/>
              </p:ext>
            </p:extLst>
          </p:nvPr>
        </p:nvGraphicFramePr>
        <p:xfrm>
          <a:off x="138102" y="5773023"/>
          <a:ext cx="8472260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52983677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90224394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7196698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2776012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10962711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27922797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10743549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81896373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48709911"/>
                    </a:ext>
                  </a:extLst>
                </a:gridCol>
                <a:gridCol w="767404">
                  <a:extLst>
                    <a:ext uri="{9D8B030D-6E8A-4147-A177-3AD203B41FA5}">
                      <a16:colId xmlns:a16="http://schemas.microsoft.com/office/drawing/2014/main" val="819482683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ru-RU" dirty="0"/>
                        <a:t>%2021-2022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16,6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598905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ru-RU" dirty="0"/>
                        <a:t>%2020-2021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556204"/>
                  </a:ext>
                </a:extLst>
              </a:tr>
            </a:tbl>
          </a:graphicData>
        </a:graphic>
      </p:graphicFrame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65D9A846-7BD8-3880-C9B6-E3FE66472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810476"/>
              </p:ext>
            </p:extLst>
          </p:nvPr>
        </p:nvGraphicFramePr>
        <p:xfrm>
          <a:off x="111854" y="5402183"/>
          <a:ext cx="849851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818">
                  <a:extLst>
                    <a:ext uri="{9D8B030D-6E8A-4147-A177-3AD203B41FA5}">
                      <a16:colId xmlns:a16="http://schemas.microsoft.com/office/drawing/2014/main" val="180796767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5398272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597832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92863838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17528097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02210933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5603315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87636184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186554719"/>
                    </a:ext>
                  </a:extLst>
                </a:gridCol>
                <a:gridCol w="725996">
                  <a:extLst>
                    <a:ext uri="{9D8B030D-6E8A-4147-A177-3AD203B41FA5}">
                      <a16:colId xmlns:a16="http://schemas.microsoft.com/office/drawing/2014/main" val="25603287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%2022-2023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5184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875270-F3AC-4E25-B1E3-1C548594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Семестровые зачеты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414240B-49E9-4DF9-804D-08BDBB94B2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341042"/>
              </p:ext>
            </p:extLst>
          </p:nvPr>
        </p:nvGraphicFramePr>
        <p:xfrm>
          <a:off x="457200" y="1600201"/>
          <a:ext cx="8075240" cy="3773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9D42CCE2-9E73-43F1-90BE-8086C1691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554194"/>
              </p:ext>
            </p:extLst>
          </p:nvPr>
        </p:nvGraphicFramePr>
        <p:xfrm>
          <a:off x="683568" y="5410431"/>
          <a:ext cx="7704855" cy="808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900161111"/>
                    </a:ext>
                  </a:extLst>
                </a:gridCol>
                <a:gridCol w="3120346">
                  <a:extLst>
                    <a:ext uri="{9D8B030D-6E8A-4147-A177-3AD203B41FA5}">
                      <a16:colId xmlns:a16="http://schemas.microsoft.com/office/drawing/2014/main" val="3203929858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val="836915747"/>
                    </a:ext>
                  </a:extLst>
                </a:gridCol>
              </a:tblGrid>
              <a:tr h="305429">
                <a:tc>
                  <a:txBody>
                    <a:bodyPr/>
                    <a:lstStyle/>
                    <a:p>
                      <a:r>
                        <a:rPr lang="ru-RU" dirty="0"/>
                        <a:t>Всего 295 чел</a:t>
                      </a:r>
                    </a:p>
                    <a:p>
                      <a:r>
                        <a:rPr lang="ru-RU" dirty="0"/>
                        <a:t>Зачет%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215 чел./72,9%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279 чел./94,6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646814"/>
                  </a:ext>
                </a:extLst>
              </a:tr>
              <a:tr h="305429">
                <a:tc>
                  <a:txBody>
                    <a:bodyPr/>
                    <a:lstStyle/>
                    <a:p>
                      <a:r>
                        <a:rPr lang="ru-RU" dirty="0"/>
                        <a:t>Не </a:t>
                      </a:r>
                      <a:r>
                        <a:rPr lang="ru-RU" dirty="0" err="1"/>
                        <a:t>зач</a:t>
                      </a:r>
                      <a:r>
                        <a:rPr lang="ru-RU" dirty="0"/>
                        <a:t>./не доп.%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 чел./27%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16 чел./5,4%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40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401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798641"/>
          </a:xfrm>
        </p:spPr>
        <p:txBody>
          <a:bodyPr>
            <a:normAutofit fontScale="90000"/>
          </a:bodyPr>
          <a:lstStyle/>
          <a:p>
            <a:r>
              <a:rPr lang="ru-RU" dirty="0"/>
              <a:t>Итоги зимней экзаменационной сессии на 6 курсе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28662" y="2143116"/>
            <a:ext cx="7486680" cy="4286280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Экзамены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Фтизиатрия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Госпитальная хирургия, детская хирургия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Травматология, ортопедия</a:t>
            </a:r>
          </a:p>
          <a:p>
            <a:pPr marL="514350" indent="-514350" algn="l">
              <a:buFont typeface="+mj-lt"/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514350" indent="-514350" algn="l"/>
            <a:r>
              <a:rPr lang="ru-RU" b="1" dirty="0">
                <a:solidFill>
                  <a:schemeClr val="tx1"/>
                </a:solidFill>
              </a:rPr>
              <a:t>Семестровые зачеты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Судебная медицина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Медицина, основанная на доказательствах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Онкология, лучевая терапия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Нефрология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dirty="0"/>
              <a:t>Итоги зимней экзаменационной сессии на 1 курсе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00100" y="1928803"/>
            <a:ext cx="7143800" cy="4380518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Семестровые зачеты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Основы медицинской биофизики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Правоведение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Экономика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История медицины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История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Основы ухода за больными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274933"/>
              </p:ext>
            </p:extLst>
          </p:nvPr>
        </p:nvGraphicFramePr>
        <p:xfrm>
          <a:off x="95701" y="188640"/>
          <a:ext cx="874846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B9AF4186-46F7-4099-937D-D112C55F2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020554"/>
              </p:ext>
            </p:extLst>
          </p:nvPr>
        </p:nvGraphicFramePr>
        <p:xfrm>
          <a:off x="119336" y="6021288"/>
          <a:ext cx="8748460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320">
                  <a:extLst>
                    <a:ext uri="{9D8B030D-6E8A-4147-A177-3AD203B41FA5}">
                      <a16:colId xmlns:a16="http://schemas.microsoft.com/office/drawing/2014/main" val="223303411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29907293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40617139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235444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2583825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29576584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259920337"/>
                    </a:ext>
                  </a:extLst>
                </a:gridCol>
                <a:gridCol w="817912">
                  <a:extLst>
                    <a:ext uri="{9D8B030D-6E8A-4147-A177-3AD203B41FA5}">
                      <a16:colId xmlns:a16="http://schemas.microsoft.com/office/drawing/2014/main" val="2013484349"/>
                    </a:ext>
                  </a:extLst>
                </a:gridCol>
                <a:gridCol w="874846">
                  <a:extLst>
                    <a:ext uri="{9D8B030D-6E8A-4147-A177-3AD203B41FA5}">
                      <a16:colId xmlns:a16="http://schemas.microsoft.com/office/drawing/2014/main" val="509348775"/>
                    </a:ext>
                  </a:extLst>
                </a:gridCol>
                <a:gridCol w="874846">
                  <a:extLst>
                    <a:ext uri="{9D8B030D-6E8A-4147-A177-3AD203B41FA5}">
                      <a16:colId xmlns:a16="http://schemas.microsoft.com/office/drawing/2014/main" val="1094300690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r>
                        <a:rPr lang="ru-RU" dirty="0"/>
                        <a:t>%2021-2022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636166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r>
                        <a:rPr lang="ru-RU" dirty="0"/>
                        <a:t>%2020-2021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33,7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009776"/>
                  </a:ext>
                </a:extLst>
              </a:tr>
            </a:tbl>
          </a:graphicData>
        </a:graphic>
      </p:graphicFrame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2FEAD318-A0BA-CB03-74E4-9D6309A76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894692"/>
              </p:ext>
            </p:extLst>
          </p:nvPr>
        </p:nvGraphicFramePr>
        <p:xfrm>
          <a:off x="128656" y="5625265"/>
          <a:ext cx="8739140" cy="324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000">
                  <a:extLst>
                    <a:ext uri="{9D8B030D-6E8A-4147-A177-3AD203B41FA5}">
                      <a16:colId xmlns:a16="http://schemas.microsoft.com/office/drawing/2014/main" val="256388959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6651114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91332769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00445817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07057489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0307051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08259105"/>
                    </a:ext>
                  </a:extLst>
                </a:gridCol>
                <a:gridCol w="819776">
                  <a:extLst>
                    <a:ext uri="{9D8B030D-6E8A-4147-A177-3AD203B41FA5}">
                      <a16:colId xmlns:a16="http://schemas.microsoft.com/office/drawing/2014/main" val="1734406407"/>
                    </a:ext>
                  </a:extLst>
                </a:gridCol>
                <a:gridCol w="873914">
                  <a:extLst>
                    <a:ext uri="{9D8B030D-6E8A-4147-A177-3AD203B41FA5}">
                      <a16:colId xmlns:a16="http://schemas.microsoft.com/office/drawing/2014/main" val="1984700341"/>
                    </a:ext>
                  </a:extLst>
                </a:gridCol>
                <a:gridCol w="873914">
                  <a:extLst>
                    <a:ext uri="{9D8B030D-6E8A-4147-A177-3AD203B41FA5}">
                      <a16:colId xmlns:a16="http://schemas.microsoft.com/office/drawing/2014/main" val="3078519402"/>
                    </a:ext>
                  </a:extLst>
                </a:gridCol>
              </a:tblGrid>
              <a:tr h="324015">
                <a:tc>
                  <a:txBody>
                    <a:bodyPr/>
                    <a:lstStyle/>
                    <a:p>
                      <a:r>
                        <a:rPr lang="ru-RU" dirty="0"/>
                        <a:t>%2022-2023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5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479050"/>
              </p:ext>
            </p:extLst>
          </p:nvPr>
        </p:nvGraphicFramePr>
        <p:xfrm>
          <a:off x="214282" y="285729"/>
          <a:ext cx="8462174" cy="4727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433645"/>
              </p:ext>
            </p:extLst>
          </p:nvPr>
        </p:nvGraphicFramePr>
        <p:xfrm>
          <a:off x="395535" y="5515109"/>
          <a:ext cx="8352930" cy="741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08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15563">
                <a:tc>
                  <a:txBody>
                    <a:bodyPr/>
                    <a:lstStyle/>
                    <a:p>
                      <a:r>
                        <a:rPr lang="ru-RU" sz="1600" dirty="0"/>
                        <a:t>%2021-2022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41">
                <a:tc>
                  <a:txBody>
                    <a:bodyPr/>
                    <a:lstStyle/>
                    <a:p>
                      <a:r>
                        <a:rPr lang="ru-RU" sz="1600" dirty="0"/>
                        <a:t>%2020-2021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96F1D9CD-B034-7E21-14E3-B1081FCEC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11001"/>
              </p:ext>
            </p:extLst>
          </p:nvPr>
        </p:nvGraphicFramePr>
        <p:xfrm>
          <a:off x="389743" y="5149349"/>
          <a:ext cx="8352930" cy="355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929">
                  <a:extLst>
                    <a:ext uri="{9D8B030D-6E8A-4147-A177-3AD203B41FA5}">
                      <a16:colId xmlns:a16="http://schemas.microsoft.com/office/drawing/2014/main" val="279531676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76604389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88438444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93111344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23873845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65736213"/>
                    </a:ext>
                  </a:extLst>
                </a:gridCol>
                <a:gridCol w="786297">
                  <a:extLst>
                    <a:ext uri="{9D8B030D-6E8A-4147-A177-3AD203B41FA5}">
                      <a16:colId xmlns:a16="http://schemas.microsoft.com/office/drawing/2014/main" val="4065030178"/>
                    </a:ext>
                  </a:extLst>
                </a:gridCol>
                <a:gridCol w="777686">
                  <a:extLst>
                    <a:ext uri="{9D8B030D-6E8A-4147-A177-3AD203B41FA5}">
                      <a16:colId xmlns:a16="http://schemas.microsoft.com/office/drawing/2014/main" val="1617787489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2028038521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1800222717"/>
                    </a:ext>
                  </a:extLst>
                </a:gridCol>
              </a:tblGrid>
              <a:tr h="355515">
                <a:tc>
                  <a:txBody>
                    <a:bodyPr/>
                    <a:lstStyle/>
                    <a:p>
                      <a:r>
                        <a:rPr lang="ru-RU" sz="1600" dirty="0"/>
                        <a:t>%2022-2023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92,4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50267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266087"/>
              </p:ext>
            </p:extLst>
          </p:nvPr>
        </p:nvGraphicFramePr>
        <p:xfrm>
          <a:off x="539552" y="260648"/>
          <a:ext cx="813690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744717"/>
              </p:ext>
            </p:extLst>
          </p:nvPr>
        </p:nvGraphicFramePr>
        <p:xfrm>
          <a:off x="899596" y="4869160"/>
          <a:ext cx="7776860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r>
                        <a:rPr lang="ru-RU" dirty="0"/>
                        <a:t>%2021-2022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87,9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/>
                        <a:t>%2020-2021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3B83C384-C1D5-5238-F3CA-E5C2F5CFE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39226"/>
              </p:ext>
            </p:extLst>
          </p:nvPr>
        </p:nvGraphicFramePr>
        <p:xfrm>
          <a:off x="895550" y="4498320"/>
          <a:ext cx="77768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194">
                  <a:extLst>
                    <a:ext uri="{9D8B030D-6E8A-4147-A177-3AD203B41FA5}">
                      <a16:colId xmlns:a16="http://schemas.microsoft.com/office/drawing/2014/main" val="183079622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2854007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3086872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575543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76911095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5073444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58793577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73946976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909895163"/>
                    </a:ext>
                  </a:extLst>
                </a:gridCol>
                <a:gridCol w="716034">
                  <a:extLst>
                    <a:ext uri="{9D8B030D-6E8A-4147-A177-3AD203B41FA5}">
                      <a16:colId xmlns:a16="http://schemas.microsoft.com/office/drawing/2014/main" val="34061278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%2022-2023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8250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1094D-89DC-4E1B-A2BB-6CE9257F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dirty="0"/>
              <a:t>Семестровые зачеты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2024975-4CB8-4EFD-B30C-EC4E95E68E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85906"/>
              </p:ext>
            </p:extLst>
          </p:nvPr>
        </p:nvGraphicFramePr>
        <p:xfrm>
          <a:off x="467544" y="105273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CBF12816-EB84-0D23-6551-6CD10DF35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158598"/>
              </p:ext>
            </p:extLst>
          </p:nvPr>
        </p:nvGraphicFramePr>
        <p:xfrm>
          <a:off x="683568" y="5537295"/>
          <a:ext cx="7920880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32267601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57465315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7446268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1828892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476167318"/>
                    </a:ext>
                  </a:extLst>
                </a:gridCol>
              </a:tblGrid>
              <a:tr h="267969">
                <a:tc>
                  <a:txBody>
                    <a:bodyPr/>
                    <a:lstStyle/>
                    <a:p>
                      <a:r>
                        <a:rPr lang="ru-RU" dirty="0"/>
                        <a:t>Зачет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89,3%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87,2%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86,7%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97,9%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775616"/>
                  </a:ext>
                </a:extLst>
              </a:tr>
              <a:tr h="267969">
                <a:tc>
                  <a:txBody>
                    <a:bodyPr/>
                    <a:lstStyle/>
                    <a:p>
                      <a:r>
                        <a:rPr lang="ru-RU" dirty="0"/>
                        <a:t>Не </a:t>
                      </a:r>
                      <a:r>
                        <a:rPr lang="ru-RU" dirty="0" err="1"/>
                        <a:t>зач</a:t>
                      </a:r>
                      <a:r>
                        <a:rPr lang="ru-RU" dirty="0"/>
                        <a:t>/не </a:t>
                      </a:r>
                      <a:r>
                        <a:rPr lang="ru-RU" dirty="0" err="1"/>
                        <a:t>доп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68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29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50DA5-6BDD-45E3-BC2B-839ED2EA5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Результаты промежуточной аттестации на 1 курсе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9F0DD2C-8BF8-4AFE-8050-2E2674220B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72391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58998FE8-B859-4533-9B88-01E0838BA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545953"/>
              </p:ext>
            </p:extLst>
          </p:nvPr>
        </p:nvGraphicFramePr>
        <p:xfrm>
          <a:off x="611560" y="6126163"/>
          <a:ext cx="7920880" cy="32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10">
                  <a:extLst>
                    <a:ext uri="{9D8B030D-6E8A-4147-A177-3AD203B41FA5}">
                      <a16:colId xmlns:a16="http://schemas.microsoft.com/office/drawing/2014/main" val="3035015082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1483957905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3395496879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3539395638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553614026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168418858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327350134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544012487"/>
                    </a:ext>
                  </a:extLst>
                </a:gridCol>
              </a:tblGrid>
              <a:tr h="327173">
                <a:tc>
                  <a:txBody>
                    <a:bodyPr/>
                    <a:lstStyle/>
                    <a:p>
                      <a:r>
                        <a:rPr lang="ru-RU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82,1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983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9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1"/>
            <a:ext cx="8391306" cy="1571612"/>
          </a:xfrm>
        </p:spPr>
        <p:txBody>
          <a:bodyPr>
            <a:normAutofit/>
          </a:bodyPr>
          <a:lstStyle/>
          <a:p>
            <a:r>
              <a:rPr lang="ru-RU" dirty="0"/>
              <a:t>Итоги зимней экзаменационной сессии на 2 курсе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8501122" cy="4953733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</a:rPr>
              <a:t>Экзамены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</a:rPr>
              <a:t>Анатомия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</a:rPr>
              <a:t>Гистология, эмбриология, цитология (тестирование)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</a:rPr>
              <a:t>Безопасность жизнедеятельности (тестирование)</a:t>
            </a:r>
          </a:p>
          <a:p>
            <a:pPr marL="514350" indent="-514350" algn="l">
              <a:buFont typeface="+mj-lt"/>
              <a:buAutoNum type="arabicPeriod"/>
            </a:pP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Семестровые зачеты</a:t>
            </a:r>
          </a:p>
          <a:p>
            <a:pPr marL="514350" indent="-514350" algn="l">
              <a:buAutoNum type="arabicPeriod"/>
            </a:pPr>
            <a:r>
              <a:rPr lang="ru-RU" sz="2800" dirty="0">
                <a:solidFill>
                  <a:schemeClr val="tx1"/>
                </a:solidFill>
              </a:rPr>
              <a:t>Физическая культура и спорт</a:t>
            </a:r>
          </a:p>
          <a:p>
            <a:pPr marL="514350" indent="-514350" algn="l">
              <a:buAutoNum type="arabicPeriod"/>
            </a:pPr>
            <a:r>
              <a:rPr lang="ru-RU" sz="2800" dirty="0">
                <a:solidFill>
                  <a:schemeClr val="tx1"/>
                </a:solidFill>
              </a:rPr>
              <a:t>Основы неотложной медицины</a:t>
            </a:r>
          </a:p>
          <a:p>
            <a:pPr marL="514350" indent="-514350" algn="l">
              <a:buAutoNum type="arabicPeriod"/>
            </a:pPr>
            <a:r>
              <a:rPr lang="ru-RU" sz="2800" dirty="0">
                <a:solidFill>
                  <a:schemeClr val="tx1"/>
                </a:solidFill>
              </a:rPr>
              <a:t>Прижизненная анатомия органов и систем человека</a:t>
            </a:r>
          </a:p>
          <a:p>
            <a:pPr marL="514350" indent="-514350" algn="l">
              <a:buAutoNum type="arabicPeriod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40235"/>
              </p:ext>
            </p:extLst>
          </p:nvPr>
        </p:nvGraphicFramePr>
        <p:xfrm>
          <a:off x="0" y="285728"/>
          <a:ext cx="9144000" cy="5015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12C29D37-5202-4020-896F-959E9DEB4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95283"/>
              </p:ext>
            </p:extLst>
          </p:nvPr>
        </p:nvGraphicFramePr>
        <p:xfrm>
          <a:off x="323528" y="5805264"/>
          <a:ext cx="8712970" cy="621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279">
                  <a:extLst>
                    <a:ext uri="{9D8B030D-6E8A-4147-A177-3AD203B41FA5}">
                      <a16:colId xmlns:a16="http://schemas.microsoft.com/office/drawing/2014/main" val="4204923064"/>
                    </a:ext>
                  </a:extLst>
                </a:gridCol>
                <a:gridCol w="714178">
                  <a:extLst>
                    <a:ext uri="{9D8B030D-6E8A-4147-A177-3AD203B41FA5}">
                      <a16:colId xmlns:a16="http://schemas.microsoft.com/office/drawing/2014/main" val="3802963030"/>
                    </a:ext>
                  </a:extLst>
                </a:gridCol>
                <a:gridCol w="785595">
                  <a:extLst>
                    <a:ext uri="{9D8B030D-6E8A-4147-A177-3AD203B41FA5}">
                      <a16:colId xmlns:a16="http://schemas.microsoft.com/office/drawing/2014/main" val="3199582619"/>
                    </a:ext>
                  </a:extLst>
                </a:gridCol>
                <a:gridCol w="714178">
                  <a:extLst>
                    <a:ext uri="{9D8B030D-6E8A-4147-A177-3AD203B41FA5}">
                      <a16:colId xmlns:a16="http://schemas.microsoft.com/office/drawing/2014/main" val="3800411939"/>
                    </a:ext>
                  </a:extLst>
                </a:gridCol>
                <a:gridCol w="785595">
                  <a:extLst>
                    <a:ext uri="{9D8B030D-6E8A-4147-A177-3AD203B41FA5}">
                      <a16:colId xmlns:a16="http://schemas.microsoft.com/office/drawing/2014/main" val="1196703625"/>
                    </a:ext>
                  </a:extLst>
                </a:gridCol>
                <a:gridCol w="714178">
                  <a:extLst>
                    <a:ext uri="{9D8B030D-6E8A-4147-A177-3AD203B41FA5}">
                      <a16:colId xmlns:a16="http://schemas.microsoft.com/office/drawing/2014/main" val="2341428970"/>
                    </a:ext>
                  </a:extLst>
                </a:gridCol>
                <a:gridCol w="785595">
                  <a:extLst>
                    <a:ext uri="{9D8B030D-6E8A-4147-A177-3AD203B41FA5}">
                      <a16:colId xmlns:a16="http://schemas.microsoft.com/office/drawing/2014/main" val="1235267766"/>
                    </a:ext>
                  </a:extLst>
                </a:gridCol>
                <a:gridCol w="714178">
                  <a:extLst>
                    <a:ext uri="{9D8B030D-6E8A-4147-A177-3AD203B41FA5}">
                      <a16:colId xmlns:a16="http://schemas.microsoft.com/office/drawing/2014/main" val="2421646625"/>
                    </a:ext>
                  </a:extLst>
                </a:gridCol>
                <a:gridCol w="785595">
                  <a:extLst>
                    <a:ext uri="{9D8B030D-6E8A-4147-A177-3AD203B41FA5}">
                      <a16:colId xmlns:a16="http://schemas.microsoft.com/office/drawing/2014/main" val="4089788435"/>
                    </a:ext>
                  </a:extLst>
                </a:gridCol>
                <a:gridCol w="785599">
                  <a:extLst>
                    <a:ext uri="{9D8B030D-6E8A-4147-A177-3AD203B41FA5}">
                      <a16:colId xmlns:a16="http://schemas.microsoft.com/office/drawing/2014/main" val="2307508511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ru-RU" dirty="0"/>
                        <a:t>% 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480563"/>
                  </a:ext>
                </a:extLst>
              </a:tr>
              <a:tr h="295726">
                <a:tc>
                  <a:txBody>
                    <a:bodyPr/>
                    <a:lstStyle/>
                    <a:p>
                      <a:r>
                        <a:rPr lang="ru-RU" dirty="0"/>
                        <a:t>%2020-2021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06967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710850"/>
              </p:ext>
            </p:extLst>
          </p:nvPr>
        </p:nvGraphicFramePr>
        <p:xfrm>
          <a:off x="357702" y="5434424"/>
          <a:ext cx="8678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042">
                  <a:extLst>
                    <a:ext uri="{9D8B030D-6E8A-4147-A177-3AD203B41FA5}">
                      <a16:colId xmlns:a16="http://schemas.microsoft.com/office/drawing/2014/main" val="411122416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302780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75011773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16488149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04045941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29228937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68953604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8272998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891759165"/>
                    </a:ext>
                  </a:extLst>
                </a:gridCol>
                <a:gridCol w="792094">
                  <a:extLst>
                    <a:ext uri="{9D8B030D-6E8A-4147-A177-3AD203B41FA5}">
                      <a16:colId xmlns:a16="http://schemas.microsoft.com/office/drawing/2014/main" val="3158607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%2022-2023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87,9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29,8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4078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C95E5-31DE-4B35-AA3C-8DBC1C559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Гистология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16B91BB-66F8-49A5-860A-B6641EEB30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659084"/>
              </p:ext>
            </p:extLst>
          </p:nvPr>
        </p:nvGraphicFramePr>
        <p:xfrm>
          <a:off x="457200" y="1196753"/>
          <a:ext cx="82296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1D8CE788-9A76-472F-818B-F946398F6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903697"/>
              </p:ext>
            </p:extLst>
          </p:nvPr>
        </p:nvGraphicFramePr>
        <p:xfrm>
          <a:off x="457201" y="5661247"/>
          <a:ext cx="8075242" cy="66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053">
                  <a:extLst>
                    <a:ext uri="{9D8B030D-6E8A-4147-A177-3AD203B41FA5}">
                      <a16:colId xmlns:a16="http://schemas.microsoft.com/office/drawing/2014/main" val="1515579486"/>
                    </a:ext>
                  </a:extLst>
                </a:gridCol>
                <a:gridCol w="787473">
                  <a:extLst>
                    <a:ext uri="{9D8B030D-6E8A-4147-A177-3AD203B41FA5}">
                      <a16:colId xmlns:a16="http://schemas.microsoft.com/office/drawing/2014/main" val="792329002"/>
                    </a:ext>
                  </a:extLst>
                </a:gridCol>
                <a:gridCol w="715885">
                  <a:extLst>
                    <a:ext uri="{9D8B030D-6E8A-4147-A177-3AD203B41FA5}">
                      <a16:colId xmlns:a16="http://schemas.microsoft.com/office/drawing/2014/main" val="3009263409"/>
                    </a:ext>
                  </a:extLst>
                </a:gridCol>
                <a:gridCol w="737340">
                  <a:extLst>
                    <a:ext uri="{9D8B030D-6E8A-4147-A177-3AD203B41FA5}">
                      <a16:colId xmlns:a16="http://schemas.microsoft.com/office/drawing/2014/main" val="198413621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041889606"/>
                    </a:ext>
                  </a:extLst>
                </a:gridCol>
                <a:gridCol w="690234">
                  <a:extLst>
                    <a:ext uri="{9D8B030D-6E8A-4147-A177-3AD203B41FA5}">
                      <a16:colId xmlns:a16="http://schemas.microsoft.com/office/drawing/2014/main" val="3780140141"/>
                    </a:ext>
                  </a:extLst>
                </a:gridCol>
                <a:gridCol w="787473">
                  <a:extLst>
                    <a:ext uri="{9D8B030D-6E8A-4147-A177-3AD203B41FA5}">
                      <a16:colId xmlns:a16="http://schemas.microsoft.com/office/drawing/2014/main" val="3223166441"/>
                    </a:ext>
                  </a:extLst>
                </a:gridCol>
                <a:gridCol w="754541">
                  <a:extLst>
                    <a:ext uri="{9D8B030D-6E8A-4147-A177-3AD203B41FA5}">
                      <a16:colId xmlns:a16="http://schemas.microsoft.com/office/drawing/2014/main" val="416643358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351430865"/>
                    </a:ext>
                  </a:extLst>
                </a:gridCol>
                <a:gridCol w="720083">
                  <a:extLst>
                    <a:ext uri="{9D8B030D-6E8A-4147-A177-3AD203B41FA5}">
                      <a16:colId xmlns:a16="http://schemas.microsoft.com/office/drawing/2014/main" val="3180927858"/>
                    </a:ext>
                  </a:extLst>
                </a:gridCol>
              </a:tblGrid>
              <a:tr h="270504">
                <a:tc>
                  <a:txBody>
                    <a:bodyPr/>
                    <a:lstStyle/>
                    <a:p>
                      <a:r>
                        <a:rPr lang="ru-RU" dirty="0"/>
                        <a:t>% 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47374"/>
                  </a:ext>
                </a:extLst>
              </a:tr>
              <a:tr h="363580">
                <a:tc>
                  <a:txBody>
                    <a:bodyPr/>
                    <a:lstStyle/>
                    <a:p>
                      <a:r>
                        <a:rPr lang="ru-RU" dirty="0"/>
                        <a:t>% 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69236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800274"/>
              </p:ext>
            </p:extLst>
          </p:nvPr>
        </p:nvGraphicFramePr>
        <p:xfrm>
          <a:off x="457202" y="5272211"/>
          <a:ext cx="8075240" cy="389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2">
                  <a:extLst>
                    <a:ext uri="{9D8B030D-6E8A-4147-A177-3AD203B41FA5}">
                      <a16:colId xmlns:a16="http://schemas.microsoft.com/office/drawing/2014/main" val="47497375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2361583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3145591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9855676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7109432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7944538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23485816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55899808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499718320"/>
                    </a:ext>
                  </a:extLst>
                </a:gridCol>
                <a:gridCol w="720082">
                  <a:extLst>
                    <a:ext uri="{9D8B030D-6E8A-4147-A177-3AD203B41FA5}">
                      <a16:colId xmlns:a16="http://schemas.microsoft.com/office/drawing/2014/main" val="3064192191"/>
                    </a:ext>
                  </a:extLst>
                </a:gridCol>
              </a:tblGrid>
              <a:tr h="389035">
                <a:tc>
                  <a:txBody>
                    <a:bodyPr/>
                    <a:lstStyle/>
                    <a:p>
                      <a:r>
                        <a:rPr lang="ru-RU" dirty="0"/>
                        <a:t>%2022-2023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39,6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613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47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Безопасность жизнедеятельности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7E81DD3-1FB4-4265-94B0-A42994BB6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99762"/>
              </p:ext>
            </p:extLst>
          </p:nvPr>
        </p:nvGraphicFramePr>
        <p:xfrm>
          <a:off x="457200" y="1196753"/>
          <a:ext cx="82296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D7E227BA-C693-460B-8126-B0EEB4BE2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600782"/>
              </p:ext>
            </p:extLst>
          </p:nvPr>
        </p:nvGraphicFramePr>
        <p:xfrm>
          <a:off x="611559" y="5680404"/>
          <a:ext cx="7902877" cy="340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844">
                  <a:extLst>
                    <a:ext uri="{9D8B030D-6E8A-4147-A177-3AD203B41FA5}">
                      <a16:colId xmlns:a16="http://schemas.microsoft.com/office/drawing/2014/main" val="2500344557"/>
                    </a:ext>
                  </a:extLst>
                </a:gridCol>
                <a:gridCol w="694246">
                  <a:extLst>
                    <a:ext uri="{9D8B030D-6E8A-4147-A177-3AD203B41FA5}">
                      <a16:colId xmlns:a16="http://schemas.microsoft.com/office/drawing/2014/main" val="2558578495"/>
                    </a:ext>
                  </a:extLst>
                </a:gridCol>
                <a:gridCol w="797538">
                  <a:extLst>
                    <a:ext uri="{9D8B030D-6E8A-4147-A177-3AD203B41FA5}">
                      <a16:colId xmlns:a16="http://schemas.microsoft.com/office/drawing/2014/main" val="2332967548"/>
                    </a:ext>
                  </a:extLst>
                </a:gridCol>
                <a:gridCol w="725035">
                  <a:extLst>
                    <a:ext uri="{9D8B030D-6E8A-4147-A177-3AD203B41FA5}">
                      <a16:colId xmlns:a16="http://schemas.microsoft.com/office/drawing/2014/main" val="1665396730"/>
                    </a:ext>
                  </a:extLst>
                </a:gridCol>
                <a:gridCol w="725035">
                  <a:extLst>
                    <a:ext uri="{9D8B030D-6E8A-4147-A177-3AD203B41FA5}">
                      <a16:colId xmlns:a16="http://schemas.microsoft.com/office/drawing/2014/main" val="2769216296"/>
                    </a:ext>
                  </a:extLst>
                </a:gridCol>
                <a:gridCol w="797538">
                  <a:extLst>
                    <a:ext uri="{9D8B030D-6E8A-4147-A177-3AD203B41FA5}">
                      <a16:colId xmlns:a16="http://schemas.microsoft.com/office/drawing/2014/main" val="1609152254"/>
                    </a:ext>
                  </a:extLst>
                </a:gridCol>
                <a:gridCol w="725035">
                  <a:extLst>
                    <a:ext uri="{9D8B030D-6E8A-4147-A177-3AD203B41FA5}">
                      <a16:colId xmlns:a16="http://schemas.microsoft.com/office/drawing/2014/main" val="2665553943"/>
                    </a:ext>
                  </a:extLst>
                </a:gridCol>
                <a:gridCol w="797538">
                  <a:extLst>
                    <a:ext uri="{9D8B030D-6E8A-4147-A177-3AD203B41FA5}">
                      <a16:colId xmlns:a16="http://schemas.microsoft.com/office/drawing/2014/main" val="3120660266"/>
                    </a:ext>
                  </a:extLst>
                </a:gridCol>
                <a:gridCol w="725035">
                  <a:extLst>
                    <a:ext uri="{9D8B030D-6E8A-4147-A177-3AD203B41FA5}">
                      <a16:colId xmlns:a16="http://schemas.microsoft.com/office/drawing/2014/main" val="2831405978"/>
                    </a:ext>
                  </a:extLst>
                </a:gridCol>
                <a:gridCol w="725033">
                  <a:extLst>
                    <a:ext uri="{9D8B030D-6E8A-4147-A177-3AD203B41FA5}">
                      <a16:colId xmlns:a16="http://schemas.microsoft.com/office/drawing/2014/main" val="2006579015"/>
                    </a:ext>
                  </a:extLst>
                </a:gridCol>
              </a:tblGrid>
              <a:tr h="340884">
                <a:tc>
                  <a:txBody>
                    <a:bodyPr/>
                    <a:lstStyle/>
                    <a:p>
                      <a:r>
                        <a:rPr lang="ru-RU" dirty="0"/>
                        <a:t>%2021-22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85,5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9,6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4,9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43,5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10,5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13,9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90499"/>
                  </a:ext>
                </a:extLst>
              </a:tr>
            </a:tbl>
          </a:graphicData>
        </a:graphic>
      </p:graphicFrame>
      <p:graphicFrame>
        <p:nvGraphicFramePr>
          <p:cNvPr id="5" name="Таблица 7">
            <a:extLst>
              <a:ext uri="{FF2B5EF4-FFF2-40B4-BE49-F238E27FC236}">
                <a16:creationId xmlns:a16="http://schemas.microsoft.com/office/drawing/2014/main" id="{D7E227BA-C693-460B-8126-B0EEB4BE2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941080"/>
              </p:ext>
            </p:extLst>
          </p:nvPr>
        </p:nvGraphicFramePr>
        <p:xfrm>
          <a:off x="611560" y="5346600"/>
          <a:ext cx="7902876" cy="333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843">
                  <a:extLst>
                    <a:ext uri="{9D8B030D-6E8A-4147-A177-3AD203B41FA5}">
                      <a16:colId xmlns:a16="http://schemas.microsoft.com/office/drawing/2014/main" val="2500344557"/>
                    </a:ext>
                  </a:extLst>
                </a:gridCol>
                <a:gridCol w="694246">
                  <a:extLst>
                    <a:ext uri="{9D8B030D-6E8A-4147-A177-3AD203B41FA5}">
                      <a16:colId xmlns:a16="http://schemas.microsoft.com/office/drawing/2014/main" val="2558578495"/>
                    </a:ext>
                  </a:extLst>
                </a:gridCol>
                <a:gridCol w="797538">
                  <a:extLst>
                    <a:ext uri="{9D8B030D-6E8A-4147-A177-3AD203B41FA5}">
                      <a16:colId xmlns:a16="http://schemas.microsoft.com/office/drawing/2014/main" val="2332967548"/>
                    </a:ext>
                  </a:extLst>
                </a:gridCol>
                <a:gridCol w="725035">
                  <a:extLst>
                    <a:ext uri="{9D8B030D-6E8A-4147-A177-3AD203B41FA5}">
                      <a16:colId xmlns:a16="http://schemas.microsoft.com/office/drawing/2014/main" val="1665396730"/>
                    </a:ext>
                  </a:extLst>
                </a:gridCol>
                <a:gridCol w="725035">
                  <a:extLst>
                    <a:ext uri="{9D8B030D-6E8A-4147-A177-3AD203B41FA5}">
                      <a16:colId xmlns:a16="http://schemas.microsoft.com/office/drawing/2014/main" val="2769216296"/>
                    </a:ext>
                  </a:extLst>
                </a:gridCol>
                <a:gridCol w="797538">
                  <a:extLst>
                    <a:ext uri="{9D8B030D-6E8A-4147-A177-3AD203B41FA5}">
                      <a16:colId xmlns:a16="http://schemas.microsoft.com/office/drawing/2014/main" val="1609152254"/>
                    </a:ext>
                  </a:extLst>
                </a:gridCol>
                <a:gridCol w="725035">
                  <a:extLst>
                    <a:ext uri="{9D8B030D-6E8A-4147-A177-3AD203B41FA5}">
                      <a16:colId xmlns:a16="http://schemas.microsoft.com/office/drawing/2014/main" val="2665553943"/>
                    </a:ext>
                  </a:extLst>
                </a:gridCol>
                <a:gridCol w="797538">
                  <a:extLst>
                    <a:ext uri="{9D8B030D-6E8A-4147-A177-3AD203B41FA5}">
                      <a16:colId xmlns:a16="http://schemas.microsoft.com/office/drawing/2014/main" val="3120660266"/>
                    </a:ext>
                  </a:extLst>
                </a:gridCol>
                <a:gridCol w="725035">
                  <a:extLst>
                    <a:ext uri="{9D8B030D-6E8A-4147-A177-3AD203B41FA5}">
                      <a16:colId xmlns:a16="http://schemas.microsoft.com/office/drawing/2014/main" val="2831405978"/>
                    </a:ext>
                  </a:extLst>
                </a:gridCol>
                <a:gridCol w="725033">
                  <a:extLst>
                    <a:ext uri="{9D8B030D-6E8A-4147-A177-3AD203B41FA5}">
                      <a16:colId xmlns:a16="http://schemas.microsoft.com/office/drawing/2014/main" val="2006579015"/>
                    </a:ext>
                  </a:extLst>
                </a:gridCol>
              </a:tblGrid>
              <a:tr h="333804">
                <a:tc>
                  <a:txBody>
                    <a:bodyPr/>
                    <a:lstStyle/>
                    <a:p>
                      <a:r>
                        <a:rPr lang="ru-RU" dirty="0"/>
                        <a:t>%2022-23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1904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4BFF2B-9842-44B6-9E1A-06FAA17D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Семестровые зачеты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CBE3090-1A11-4BE6-9CA3-96A5E0EE74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653918"/>
              </p:ext>
            </p:extLst>
          </p:nvPr>
        </p:nvGraphicFramePr>
        <p:xfrm>
          <a:off x="456445" y="116601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585E68F0-2DF0-4347-8BF6-818A47904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715020"/>
              </p:ext>
            </p:extLst>
          </p:nvPr>
        </p:nvGraphicFramePr>
        <p:xfrm>
          <a:off x="323528" y="5691981"/>
          <a:ext cx="8229599" cy="29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48">
                  <a:extLst>
                    <a:ext uri="{9D8B030D-6E8A-4147-A177-3AD203B41FA5}">
                      <a16:colId xmlns:a16="http://schemas.microsoft.com/office/drawing/2014/main" val="416887010"/>
                    </a:ext>
                  </a:extLst>
                </a:gridCol>
                <a:gridCol w="2283568">
                  <a:extLst>
                    <a:ext uri="{9D8B030D-6E8A-4147-A177-3AD203B41FA5}">
                      <a16:colId xmlns:a16="http://schemas.microsoft.com/office/drawing/2014/main" val="3750569944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902835891"/>
                    </a:ext>
                  </a:extLst>
                </a:gridCol>
                <a:gridCol w="2252935">
                  <a:extLst>
                    <a:ext uri="{9D8B030D-6E8A-4147-A177-3AD203B41FA5}">
                      <a16:colId xmlns:a16="http://schemas.microsoft.com/office/drawing/2014/main" val="1655402198"/>
                    </a:ext>
                  </a:extLst>
                </a:gridCol>
              </a:tblGrid>
              <a:tr h="24081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Всего 344чел./%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651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21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214291"/>
            <a:ext cx="7772400" cy="1500198"/>
          </a:xfrm>
        </p:spPr>
        <p:txBody>
          <a:bodyPr>
            <a:normAutofit fontScale="90000"/>
          </a:bodyPr>
          <a:lstStyle/>
          <a:p>
            <a:r>
              <a:rPr lang="ru-RU" dirty="0"/>
              <a:t>Итоги зимней экзаменационной сессии на 3 курсе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7592888" cy="3673967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Экзамены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Фармакология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Семестровые зачеты</a:t>
            </a:r>
            <a:r>
              <a:rPr lang="ru-RU" dirty="0">
                <a:solidFill>
                  <a:schemeClr val="tx1"/>
                </a:solidFill>
              </a:rPr>
              <a:t> : 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ОЗОЖ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ДВ: Гигиеническое воспитание и </a:t>
            </a:r>
            <a:r>
              <a:rPr lang="ru-RU" dirty="0" err="1">
                <a:solidFill>
                  <a:schemeClr val="tx1"/>
                </a:solidFill>
              </a:rPr>
              <a:t>обучените</a:t>
            </a:r>
            <a:r>
              <a:rPr lang="ru-RU" dirty="0">
                <a:solidFill>
                  <a:schemeClr val="tx1"/>
                </a:solidFill>
              </a:rPr>
              <a:t>/Экология в медицине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Лучевая диагностика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НИР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5284</TotalTime>
  <Words>595</Words>
  <Application>Microsoft Office PowerPoint</Application>
  <PresentationFormat>Экран (4:3)</PresentationFormat>
  <Paragraphs>349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ОТЧЁТ об итогах зимней экзаменационной сессии обучающихся по специальности  31.05.01 ЛЕЧЕБНОЕ ДЕЛО  учебный год: 2022-2023 </vt:lpstr>
      <vt:lpstr>Итоги зимней экзаменационной сессии на 1 курсе</vt:lpstr>
      <vt:lpstr>Результаты промежуточной аттестации на 1 курсе</vt:lpstr>
      <vt:lpstr>Итоги зимней экзаменационной сессии на 2 курсе</vt:lpstr>
      <vt:lpstr>Презентация PowerPoint</vt:lpstr>
      <vt:lpstr>Гистология</vt:lpstr>
      <vt:lpstr>Безопасность жизнедеятельности</vt:lpstr>
      <vt:lpstr>Семестровые зачеты</vt:lpstr>
      <vt:lpstr>Итоги зимней экзаменационной сессии на 3 курсе</vt:lpstr>
      <vt:lpstr>Фармакология</vt:lpstr>
      <vt:lpstr>Семестровые зачеты</vt:lpstr>
      <vt:lpstr>Итоги зимней экзаменационной сессии на 4 курсе</vt:lpstr>
      <vt:lpstr>Топографическая анатомия и оперативная хирургия</vt:lpstr>
      <vt:lpstr>Общественное здоровье и здравоохранение, экономика здравоохранения</vt:lpstr>
      <vt:lpstr>Семестровые зачеты</vt:lpstr>
      <vt:lpstr>Итоги зимней экзаменационной сессии на 5 курсе</vt:lpstr>
      <vt:lpstr>Презентация PowerPoint</vt:lpstr>
      <vt:lpstr>Семестровые зачеты</vt:lpstr>
      <vt:lpstr>Итоги зимней экзаменационной сессии на 6 курсе</vt:lpstr>
      <vt:lpstr>Презентация PowerPoint</vt:lpstr>
      <vt:lpstr>Презентация PowerPoint</vt:lpstr>
      <vt:lpstr>Презентация PowerPoint</vt:lpstr>
      <vt:lpstr>Семестровые зачеты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QWERTY</cp:lastModifiedBy>
  <cp:revision>707</cp:revision>
  <dcterms:modified xsi:type="dcterms:W3CDTF">2023-05-16T09:07:19Z</dcterms:modified>
</cp:coreProperties>
</file>