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2"/>
    <p:sldId id="291" r:id="rId3"/>
    <p:sldId id="271" r:id="rId4"/>
    <p:sldId id="260" r:id="rId5"/>
    <p:sldId id="293" r:id="rId6"/>
    <p:sldId id="297" r:id="rId7"/>
    <p:sldId id="292" r:id="rId8"/>
    <p:sldId id="294" r:id="rId9"/>
    <p:sldId id="296" r:id="rId10"/>
    <p:sldId id="261" r:id="rId11"/>
    <p:sldId id="288" r:id="rId12"/>
    <p:sldId id="287" r:id="rId13"/>
    <p:sldId id="27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F6FD"/>
    <a:srgbClr val="2E67B1"/>
    <a:srgbClr val="4BACC6"/>
    <a:srgbClr val="1A6F90"/>
    <a:srgbClr val="425C73"/>
    <a:srgbClr val="CD6209"/>
    <a:srgbClr val="961E90"/>
    <a:srgbClr val="E6007A"/>
    <a:srgbClr val="D200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143" autoAdjust="0"/>
    <p:restoredTop sz="98086" autoAdjust="0"/>
  </p:normalViewPr>
  <p:slideViewPr>
    <p:cSldViewPr>
      <p:cViewPr varScale="1">
        <p:scale>
          <a:sx n="69" d="100"/>
          <a:sy n="69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B1D17BF-6C34-4F13-8D73-11A2753C2488}" type="datetimeFigureOut">
              <a:rPr lang="en-JM"/>
              <a:pPr>
                <a:defRPr/>
              </a:pPr>
              <a:t>20/09/2019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1A16EA-8D83-427F-B965-78D19694B50B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xmlns="" val="105193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9E1986-87DB-4CA1-A9AC-EB80856714EC}" type="datetimeFigureOut">
              <a:rPr lang="en-JM"/>
              <a:pPr>
                <a:defRPr/>
              </a:pPr>
              <a:t>20/09/2019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JM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E7F21A-1948-4254-86CA-8C08AB2E63AA}" type="slidenum">
              <a:rPr lang="en-JM" altLang="ru-RU"/>
              <a:pPr>
                <a:defRPr/>
              </a:pPr>
              <a:t>‹#›</a:t>
            </a:fld>
            <a:endParaRPr lang="en-JM" altLang="ru-RU"/>
          </a:p>
        </p:txBody>
      </p:sp>
    </p:spTree>
    <p:extLst>
      <p:ext uri="{BB962C8B-B14F-4D97-AF65-F5344CB8AC3E}">
        <p14:creationId xmlns:p14="http://schemas.microsoft.com/office/powerpoint/2010/main" xmlns="" val="390706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352933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6925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xmlns="" val="3513963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3344105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xmlns="" val="3682756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2031937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xmlns="" val="318760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13735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55332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777581" y="394242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05935" y="394242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712721" y="3942425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846320" y="3942425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966720" y="3942425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574523" y="3939654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1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248913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12994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xmlns="" val="4020183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_Bortn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4193654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xmlns="" val="2773267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7818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2209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6400800" cy="990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213163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98"/>
          <p:cNvSpPr/>
          <p:nvPr userDrawn="1"/>
        </p:nvSpPr>
        <p:spPr bwMode="auto">
          <a:xfrm>
            <a:off x="685800" y="5334002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7" name="Ellipse 98"/>
          <p:cNvSpPr/>
          <p:nvPr userDrawn="1"/>
        </p:nvSpPr>
        <p:spPr bwMode="auto">
          <a:xfrm>
            <a:off x="685800" y="5257802"/>
            <a:ext cx="3733800" cy="304799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1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xmlns="" val="1800654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1"/>
          <p:cNvSpPr/>
          <p:nvPr userDrawn="1"/>
        </p:nvSpPr>
        <p:spPr>
          <a:xfrm>
            <a:off x="5334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6" name="Rectangle 22"/>
          <p:cNvSpPr/>
          <p:nvPr userDrawn="1"/>
        </p:nvSpPr>
        <p:spPr>
          <a:xfrm>
            <a:off x="26670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7" name="Rectangle 23"/>
          <p:cNvSpPr/>
          <p:nvPr userDrawn="1"/>
        </p:nvSpPr>
        <p:spPr>
          <a:xfrm>
            <a:off x="4800600" y="3352800"/>
            <a:ext cx="46038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18" name="Rectangle 27"/>
          <p:cNvSpPr/>
          <p:nvPr userDrawn="1"/>
        </p:nvSpPr>
        <p:spPr>
          <a:xfrm>
            <a:off x="6942140" y="3352800"/>
            <a:ext cx="46037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33400" y="1752600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6" name="Picture Placeholder 18"/>
          <p:cNvSpPr>
            <a:spLocks noGrp="1" noChangeAspect="1"/>
          </p:cNvSpPr>
          <p:nvPr>
            <p:ph type="pic" sz="quarter" idx="16"/>
          </p:nvPr>
        </p:nvSpPr>
        <p:spPr>
          <a:xfrm>
            <a:off x="26670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7"/>
          </p:nvPr>
        </p:nvSpPr>
        <p:spPr>
          <a:xfrm>
            <a:off x="4800600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13" name="Picture Placeholder 18"/>
          <p:cNvSpPr>
            <a:spLocks noGrp="1" noChangeAspect="1"/>
          </p:cNvSpPr>
          <p:nvPr>
            <p:ph type="pic" sz="quarter" idx="21"/>
          </p:nvPr>
        </p:nvSpPr>
        <p:spPr>
          <a:xfrm>
            <a:off x="6970782" y="1752599"/>
            <a:ext cx="1716018" cy="1295400"/>
          </a:xfrm>
          <a:ln w="3810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2582865" y="394734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716465" y="396240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6865939" y="396240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465139" y="3962401"/>
            <a:ext cx="1744663" cy="14938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13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endParaRPr lang="en-JM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6"/>
          </p:nvPr>
        </p:nvSpPr>
        <p:spPr>
          <a:xfrm>
            <a:off x="5791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27"/>
          </p:nvPr>
        </p:nvSpPr>
        <p:spPr>
          <a:xfrm>
            <a:off x="2712721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8"/>
          </p:nvPr>
        </p:nvSpPr>
        <p:spPr>
          <a:xfrm>
            <a:off x="4846320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36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6987855" y="3306764"/>
            <a:ext cx="1554481" cy="5032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400">
                <a:latin typeface="PT Sans Narrow" pitchFamily="34" charset="0"/>
              </a:defRPr>
            </a:lvl1pPr>
            <a:lvl2pPr>
              <a:defRPr>
                <a:latin typeface="PT Sans Narrow" pitchFamily="34" charset="0"/>
              </a:defRPr>
            </a:lvl2pPr>
            <a:lvl3pPr>
              <a:defRPr>
                <a:latin typeface="PT Sans Narrow" pitchFamily="34" charset="0"/>
              </a:defRPr>
            </a:lvl3pPr>
            <a:lvl4pPr>
              <a:defRPr>
                <a:latin typeface="PT Sans Narrow" pitchFamily="34" charset="0"/>
              </a:defRPr>
            </a:lvl4pPr>
            <a:lvl5pPr>
              <a:defRPr>
                <a:latin typeface="PT Sans Narrow" pitchFamily="34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309832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0" y="16002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1524000" y="26670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1524000" y="37338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1524000" y="4724400"/>
            <a:ext cx="6172200" cy="8382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334819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34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5"/>
          </p:nvPr>
        </p:nvSpPr>
        <p:spPr>
          <a:xfrm>
            <a:off x="33528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6"/>
          </p:nvPr>
        </p:nvSpPr>
        <p:spPr>
          <a:xfrm>
            <a:off x="6172200" y="2057400"/>
            <a:ext cx="2667000" cy="3733800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8" name="Content Placeholder 12"/>
          <p:cNvSpPr>
            <a:spLocks noGrp="1"/>
          </p:cNvSpPr>
          <p:nvPr>
            <p:ph sz="quarter" idx="17"/>
          </p:nvPr>
        </p:nvSpPr>
        <p:spPr>
          <a:xfrm>
            <a:off x="33528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2"/>
          <p:cNvSpPr>
            <a:spLocks noGrp="1"/>
          </p:cNvSpPr>
          <p:nvPr>
            <p:ph sz="quarter" idx="18"/>
          </p:nvPr>
        </p:nvSpPr>
        <p:spPr>
          <a:xfrm>
            <a:off x="6172200" y="1447800"/>
            <a:ext cx="2590800" cy="457200"/>
          </a:xfrm>
        </p:spPr>
        <p:txBody>
          <a:bodyPr>
            <a:noAutofit/>
          </a:bodyPr>
          <a:lstStyle>
            <a:lvl1pPr>
              <a:buNone/>
              <a:defRPr sz="1800" b="1">
                <a:solidFill>
                  <a:schemeClr val="accent6">
                    <a:lumMod val="75000"/>
                  </a:schemeClr>
                </a:solidFill>
                <a:latin typeface="PT Sans Narrow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3346291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465815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1"/>
          <p:cNvGrpSpPr>
            <a:grpSpLocks/>
          </p:cNvGrpSpPr>
          <p:nvPr userDrawn="1"/>
        </p:nvGrpSpPr>
        <p:grpSpPr bwMode="auto">
          <a:xfrm>
            <a:off x="5791200" y="5310189"/>
            <a:ext cx="2444750" cy="252412"/>
            <a:chOff x="440599" y="3024512"/>
            <a:chExt cx="2445425" cy="252488"/>
          </a:xfrm>
        </p:grpSpPr>
        <p:sp>
          <p:nvSpPr>
            <p:cNvPr id="16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18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19" name="Group 32"/>
          <p:cNvGrpSpPr>
            <a:grpSpLocks/>
          </p:cNvGrpSpPr>
          <p:nvPr userDrawn="1"/>
        </p:nvGrpSpPr>
        <p:grpSpPr bwMode="auto">
          <a:xfrm>
            <a:off x="3124200" y="5310189"/>
            <a:ext cx="2444750" cy="252412"/>
            <a:chOff x="440599" y="3024512"/>
            <a:chExt cx="2445425" cy="252488"/>
          </a:xfrm>
        </p:grpSpPr>
        <p:sp>
          <p:nvSpPr>
            <p:cNvPr id="2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4" name="Group 35"/>
          <p:cNvGrpSpPr>
            <a:grpSpLocks/>
          </p:cNvGrpSpPr>
          <p:nvPr userDrawn="1"/>
        </p:nvGrpSpPr>
        <p:grpSpPr bwMode="auto">
          <a:xfrm>
            <a:off x="450850" y="5310189"/>
            <a:ext cx="2444750" cy="252412"/>
            <a:chOff x="440599" y="3024512"/>
            <a:chExt cx="2445425" cy="252488"/>
          </a:xfrm>
        </p:grpSpPr>
        <p:sp>
          <p:nvSpPr>
            <p:cNvPr id="25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27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29" name="Group 38"/>
          <p:cNvGrpSpPr>
            <a:grpSpLocks/>
          </p:cNvGrpSpPr>
          <p:nvPr userDrawn="1"/>
        </p:nvGrpSpPr>
        <p:grpSpPr bwMode="auto">
          <a:xfrm>
            <a:off x="5784850" y="3024189"/>
            <a:ext cx="2444750" cy="252412"/>
            <a:chOff x="440599" y="3024512"/>
            <a:chExt cx="2445425" cy="252488"/>
          </a:xfrm>
        </p:grpSpPr>
        <p:sp>
          <p:nvSpPr>
            <p:cNvPr id="3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3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35" name="Group 41"/>
          <p:cNvGrpSpPr>
            <a:grpSpLocks/>
          </p:cNvGrpSpPr>
          <p:nvPr userDrawn="1"/>
        </p:nvGrpSpPr>
        <p:grpSpPr bwMode="auto">
          <a:xfrm>
            <a:off x="3194050" y="3024189"/>
            <a:ext cx="2444750" cy="252412"/>
            <a:chOff x="440599" y="3024512"/>
            <a:chExt cx="2445425" cy="252488"/>
          </a:xfrm>
        </p:grpSpPr>
        <p:sp>
          <p:nvSpPr>
            <p:cNvPr id="37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39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grpSp>
        <p:nvGrpSpPr>
          <p:cNvPr id="40" name="Group 44"/>
          <p:cNvGrpSpPr>
            <a:grpSpLocks/>
          </p:cNvGrpSpPr>
          <p:nvPr userDrawn="1"/>
        </p:nvGrpSpPr>
        <p:grpSpPr bwMode="auto">
          <a:xfrm>
            <a:off x="441325" y="3024189"/>
            <a:ext cx="2444750" cy="252412"/>
            <a:chOff x="440599" y="3024512"/>
            <a:chExt cx="2445425" cy="252488"/>
          </a:xfrm>
        </p:grpSpPr>
        <p:sp>
          <p:nvSpPr>
            <p:cNvPr id="41" name="Ellipse 98"/>
            <p:cNvSpPr/>
            <p:nvPr userDrawn="1"/>
          </p:nvSpPr>
          <p:spPr bwMode="auto">
            <a:xfrm rot="11175434" flipH="1" flipV="1">
              <a:off x="148130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  <p:sp>
          <p:nvSpPr>
            <p:cNvPr id="42" name="Ellipse 98"/>
            <p:cNvSpPr/>
            <p:nvPr userDrawn="1"/>
          </p:nvSpPr>
          <p:spPr bwMode="auto">
            <a:xfrm rot="10424566" flipV="1">
              <a:off x="440599" y="3024512"/>
              <a:ext cx="1404715" cy="252488"/>
            </a:xfrm>
            <a:prstGeom prst="ellipse">
              <a:avLst/>
            </a:prstGeom>
            <a:gradFill flip="none" rotWithShape="1">
              <a:gsLst>
                <a:gs pos="100000">
                  <a:srgbClr val="FFFFFF">
                    <a:alpha val="0"/>
                  </a:srgbClr>
                </a:gs>
                <a:gs pos="0">
                  <a:schemeClr val="tx1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FFFFFF"/>
                </a:solidFill>
                <a:latin typeface="Calibri" pitchFamily="-111" charset="0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09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766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5867400" y="3200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09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3276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5943600" y="5486400"/>
            <a:ext cx="2133600" cy="381000"/>
          </a:xfrm>
        </p:spPr>
        <p:txBody>
          <a:bodyPr>
            <a:normAutofit/>
          </a:bodyPr>
          <a:lstStyle>
            <a:lvl1pPr algn="ctr"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8" name="Picture Placeholder 18"/>
          <p:cNvSpPr>
            <a:spLocks noGrp="1" noChangeAspect="1"/>
          </p:cNvSpPr>
          <p:nvPr>
            <p:ph type="pic" sz="quarter" idx="13"/>
          </p:nvPr>
        </p:nvSpPr>
        <p:spPr>
          <a:xfrm>
            <a:off x="516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0" name="Picture Placeholder 18"/>
          <p:cNvSpPr>
            <a:spLocks noGrp="1" noChangeAspect="1"/>
          </p:cNvSpPr>
          <p:nvPr>
            <p:ph type="pic" sz="quarter" idx="25"/>
          </p:nvPr>
        </p:nvSpPr>
        <p:spPr>
          <a:xfrm>
            <a:off x="318379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2" name="Picture Placeholder 18"/>
          <p:cNvSpPr>
            <a:spLocks noGrp="1" noChangeAspect="1"/>
          </p:cNvSpPr>
          <p:nvPr>
            <p:ph type="pic" sz="quarter" idx="26"/>
          </p:nvPr>
        </p:nvSpPr>
        <p:spPr>
          <a:xfrm>
            <a:off x="5873649" y="1490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4" name="Picture Placeholder 18"/>
          <p:cNvSpPr>
            <a:spLocks noGrp="1" noChangeAspect="1"/>
          </p:cNvSpPr>
          <p:nvPr>
            <p:ph type="pic" sz="quarter" idx="27"/>
          </p:nvPr>
        </p:nvSpPr>
        <p:spPr>
          <a:xfrm>
            <a:off x="576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6" name="Picture Placeholder 18"/>
          <p:cNvSpPr>
            <a:spLocks noGrp="1" noChangeAspect="1"/>
          </p:cNvSpPr>
          <p:nvPr>
            <p:ph type="pic" sz="quarter" idx="28"/>
          </p:nvPr>
        </p:nvSpPr>
        <p:spPr>
          <a:xfrm>
            <a:off x="3243072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38" name="Picture Placeholder 18"/>
          <p:cNvSpPr>
            <a:spLocks noGrp="1" noChangeAspect="1"/>
          </p:cNvSpPr>
          <p:nvPr>
            <p:ph type="pic" sz="quarter" idx="29"/>
          </p:nvPr>
        </p:nvSpPr>
        <p:spPr>
          <a:xfrm>
            <a:off x="5873649" y="3776473"/>
            <a:ext cx="2164202" cy="1633728"/>
          </a:xfrm>
          <a:ln w="57150" cap="sq">
            <a:solidFill>
              <a:schemeClr val="bg1"/>
            </a:solidFill>
            <a:miter lim="800000"/>
          </a:ln>
          <a:effectLst>
            <a:outerShdw blurRad="63500" sx="99000" sy="99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</p:spTree>
    <p:extLst>
      <p:ext uri="{BB962C8B-B14F-4D97-AF65-F5344CB8AC3E}">
        <p14:creationId xmlns:p14="http://schemas.microsoft.com/office/powerpoint/2010/main" xmlns="" val="1458946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folio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5334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32766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6019800" y="2057400"/>
            <a:ext cx="2438400" cy="3200400"/>
          </a:xfrm>
          <a:ln w="57150" cap="sq">
            <a:solidFill>
              <a:schemeClr val="bg1"/>
            </a:solidFill>
            <a:miter lim="800000"/>
          </a:ln>
          <a:effectLst>
            <a:outerShdw blurRad="50800" dist="38100" dir="27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en-JM" noProof="0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6096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33528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1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6096000" y="5257800"/>
            <a:ext cx="2286000" cy="304800"/>
          </a:xfrm>
        </p:spPr>
        <p:txBody>
          <a:bodyPr>
            <a:noAutofit/>
          </a:bodyPr>
          <a:lstStyle>
            <a:lvl1pPr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20694378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0800" y="2667000"/>
            <a:ext cx="4876800" cy="762000"/>
          </a:xfrm>
        </p:spPr>
        <p:txBody>
          <a:bodyPr>
            <a:normAutofit/>
          </a:bodyPr>
          <a:lstStyle>
            <a:lvl1pPr>
              <a:buNone/>
              <a:defRPr sz="4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590800" y="3276600"/>
            <a:ext cx="4876800" cy="533400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295400" y="2667000"/>
            <a:ext cx="1143000" cy="1143000"/>
          </a:xfrm>
          <a:prstGeom prst="ellipse">
            <a:avLst/>
          </a:prstGeom>
          <a:solidFill>
            <a:srgbClr val="2E67B1"/>
          </a:solidFill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1"/>
                </a:solidFill>
                <a:latin typeface="PT Sans Narrow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373374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98"/>
          <p:cNvSpPr/>
          <p:nvPr userDrawn="1"/>
        </p:nvSpPr>
        <p:spPr bwMode="auto">
          <a:xfrm flipV="1">
            <a:off x="457200" y="5303908"/>
            <a:ext cx="4495800" cy="341533"/>
          </a:xfrm>
          <a:prstGeom prst="ellipse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chemeClr val="tx1">
                  <a:lumMod val="40000"/>
                  <a:lumOff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11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2417291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543800" cy="7159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215977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xmlns="" val="1020753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190999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</p:spTree>
    <p:extLst>
      <p:ext uri="{BB962C8B-B14F-4D97-AF65-F5344CB8AC3E}">
        <p14:creationId xmlns:p14="http://schemas.microsoft.com/office/powerpoint/2010/main" xmlns="" val="3901359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2"/>
            <a:ext cx="3276600" cy="533399"/>
          </a:xfrm>
        </p:spPr>
        <p:txBody>
          <a:bodyPr>
            <a:normAutofit/>
          </a:bodyPr>
          <a:lstStyle>
            <a:lvl1pPr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JM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2362201"/>
            <a:ext cx="4114800" cy="32766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64090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thing About U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667000"/>
            <a:ext cx="3886200" cy="2667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600" y="2514600"/>
            <a:ext cx="3886200" cy="2914651"/>
          </a:xfrm>
          <a:ln w="57150" cap="sq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</p:spTree>
    <p:extLst>
      <p:ext uri="{BB962C8B-B14F-4D97-AF65-F5344CB8AC3E}">
        <p14:creationId xmlns:p14="http://schemas.microsoft.com/office/powerpoint/2010/main" xmlns="" val="33697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434840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5410200" y="3276600"/>
            <a:ext cx="2362200" cy="1447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9" name="Content Placeholder 17"/>
          <p:cNvSpPr>
            <a:spLocks noGrp="1"/>
          </p:cNvSpPr>
          <p:nvPr>
            <p:ph sz="quarter" idx="16"/>
          </p:nvPr>
        </p:nvSpPr>
        <p:spPr>
          <a:xfrm>
            <a:off x="5410200" y="2362200"/>
            <a:ext cx="2362200" cy="6858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0" name="Content Placeholder 17"/>
          <p:cNvSpPr>
            <a:spLocks noGrp="1"/>
          </p:cNvSpPr>
          <p:nvPr>
            <p:ph sz="quarter" idx="17"/>
          </p:nvPr>
        </p:nvSpPr>
        <p:spPr>
          <a:xfrm>
            <a:off x="5410200" y="4876800"/>
            <a:ext cx="2362200" cy="533400"/>
          </a:xfrm>
        </p:spPr>
        <p:txBody>
          <a:bodyPr>
            <a:noAutofit/>
          </a:bodyPr>
          <a:lstStyle>
            <a:lvl1pPr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111694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JM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219200"/>
            <a:ext cx="8001000" cy="6858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l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609598" y="2209800"/>
            <a:ext cx="4267202" cy="3246120"/>
          </a:xfrm>
          <a:ln w="57150" cap="sq">
            <a:solidFill>
              <a:schemeClr val="bg1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endParaRPr lang="en-JM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5257800" y="2286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5257800" y="2743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5257800" y="32004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5257800" y="36576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2"/>
          </p:nvPr>
        </p:nvSpPr>
        <p:spPr>
          <a:xfrm>
            <a:off x="5257800" y="41148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5257800" y="45720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4"/>
          </p:nvPr>
        </p:nvSpPr>
        <p:spPr>
          <a:xfrm>
            <a:off x="5257800" y="5029200"/>
            <a:ext cx="3124200" cy="381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xmlns="" val="997364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/>
          </p:cNvPicPr>
          <p:nvPr userDrawn="1"/>
        </p:nvPicPr>
        <p:blipFill>
          <a:blip r:embed="rId3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  <a:endParaRPr lang="en-JM" altLang="ru-RU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2"/>
            <a:ext cx="8229600" cy="429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  <a:endParaRPr lang="en-JM" altLang="ru-RU" dirty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549275" y="914400"/>
            <a:ext cx="8045450" cy="9525"/>
            <a:chOff x="548640" y="914400"/>
            <a:chExt cx="8046720" cy="9144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48640" y="914400"/>
              <a:ext cx="804672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548640" y="923544"/>
              <a:ext cx="804672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2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68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69" r:id="rId7"/>
    <p:sldLayoutId id="2147484456" r:id="rId8"/>
    <p:sldLayoutId id="2147484470" r:id="rId9"/>
    <p:sldLayoutId id="2147484457" r:id="rId10"/>
    <p:sldLayoutId id="2147484458" r:id="rId11"/>
    <p:sldLayoutId id="2147484459" r:id="rId12"/>
    <p:sldLayoutId id="2147484460" r:id="rId13"/>
    <p:sldLayoutId id="2147484471" r:id="rId14"/>
    <p:sldLayoutId id="2147484472" r:id="rId15"/>
    <p:sldLayoutId id="2147484461" r:id="rId16"/>
    <p:sldLayoutId id="2147484462" r:id="rId17"/>
    <p:sldLayoutId id="2147484473" r:id="rId18"/>
    <p:sldLayoutId id="2147484463" r:id="rId19"/>
    <p:sldLayoutId id="2147484474" r:id="rId20"/>
    <p:sldLayoutId id="2147484475" r:id="rId21"/>
    <p:sldLayoutId id="2147484476" r:id="rId22"/>
    <p:sldLayoutId id="2147484464" r:id="rId23"/>
    <p:sldLayoutId id="2147484465" r:id="rId24"/>
    <p:sldLayoutId id="2147484466" r:id="rId25"/>
    <p:sldLayoutId id="2147484477" r:id="rId26"/>
    <p:sldLayoutId id="2147484467" r:id="rId27"/>
    <p:sldLayoutId id="2147484478" r:id="rId28"/>
    <p:sldLayoutId id="2147484479" r:id="rId29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2E67B1"/>
          </a:solidFill>
          <a:latin typeface="PT Sans Narrow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E67B1"/>
          </a:solidFill>
          <a:latin typeface="PT Sans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PT Sans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304800" y="2819400"/>
            <a:ext cx="7391400" cy="838200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ru-RU" altLang="ru-RU" sz="3600" b="1" dirty="0">
                <a:latin typeface="Cambria" panose="02040503050406030204" pitchFamily="18" charset="0"/>
                <a:cs typeface="Segoe UI" panose="020B0502040204020203" pitchFamily="34" charset="0"/>
              </a:rPr>
              <a:t>«Название проекта»</a:t>
            </a:r>
            <a:endParaRPr lang="en-JM" altLang="ru-RU" sz="3600" b="1" dirty="0">
              <a:latin typeface="Cambria" panose="02040503050406030204" pitchFamily="18" charset="0"/>
              <a:cs typeface="Segoe UI" panose="020B0502040204020203" pitchFamily="34" charset="0"/>
            </a:endParaRPr>
          </a:p>
        </p:txBody>
      </p:sp>
      <p:sp>
        <p:nvSpPr>
          <p:cNvPr id="16387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228600" y="4445000"/>
            <a:ext cx="7924800" cy="2032000"/>
          </a:xfrm>
        </p:spPr>
        <p:txBody>
          <a:bodyPr/>
          <a:lstStyle/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ФИО</a:t>
            </a:r>
          </a:p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студент, магистр, аспирант</a:t>
            </a:r>
          </a:p>
          <a:p>
            <a:pPr algn="l"/>
            <a:r>
              <a:rPr lang="ru-RU" altLang="ru-RU" dirty="0">
                <a:solidFill>
                  <a:srgbClr val="404040"/>
                </a:solidFill>
                <a:latin typeface="Cambria" panose="02040503050406030204" pitchFamily="18" charset="0"/>
              </a:rPr>
              <a:t>Место работы/учебы</a:t>
            </a:r>
          </a:p>
        </p:txBody>
      </p:sp>
      <p:pic>
        <p:nvPicPr>
          <p:cNvPr id="7" name="Picture 2" descr="\\192.168.0.142\Server-file\DOCUMENTS\Отдел инноваций\Гранты и премии\УМНИК\ФИНАЛ УМНИК 2016\Презентации на Финал\Круги фасие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88265" y="-221988"/>
            <a:ext cx="3333749" cy="37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Golyshev.CLEVER\Desktop\fasie_r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398" y="285750"/>
            <a:ext cx="217260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План реализации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7" name="Group 27"/>
          <p:cNvGrpSpPr>
            <a:grpSpLocks/>
          </p:cNvGrpSpPr>
          <p:nvPr/>
        </p:nvGrpSpPr>
        <p:grpSpPr bwMode="auto">
          <a:xfrm>
            <a:off x="565150" y="1430339"/>
            <a:ext cx="1765300" cy="685800"/>
            <a:chOff x="533400" y="1752599"/>
            <a:chExt cx="1764792" cy="685801"/>
          </a:xfrm>
        </p:grpSpPr>
        <p:sp>
          <p:nvSpPr>
            <p:cNvPr id="5" name="Rectangle 4"/>
            <p:cNvSpPr/>
            <p:nvPr/>
          </p:nvSpPr>
          <p:spPr>
            <a:xfrm>
              <a:off x="5334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543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59" name="Group 28"/>
          <p:cNvGrpSpPr>
            <a:grpSpLocks/>
          </p:cNvGrpSpPr>
          <p:nvPr/>
        </p:nvGrpSpPr>
        <p:grpSpPr bwMode="auto">
          <a:xfrm>
            <a:off x="2667002" y="1430339"/>
            <a:ext cx="1755775" cy="685800"/>
            <a:chOff x="2667000" y="1752599"/>
            <a:chExt cx="1755648" cy="685801"/>
          </a:xfrm>
        </p:grpSpPr>
        <p:sp>
          <p:nvSpPr>
            <p:cNvPr id="8" name="Rectangle 7"/>
            <p:cNvSpPr/>
            <p:nvPr/>
          </p:nvSpPr>
          <p:spPr>
            <a:xfrm>
              <a:off x="2667000" y="1752599"/>
              <a:ext cx="1755648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1828799"/>
              <a:ext cx="1752473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7879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1" name="Group 29"/>
          <p:cNvGrpSpPr>
            <a:grpSpLocks/>
          </p:cNvGrpSpPr>
          <p:nvPr/>
        </p:nvGrpSpPr>
        <p:grpSpPr bwMode="auto">
          <a:xfrm>
            <a:off x="4800600" y="1422400"/>
            <a:ext cx="1765300" cy="685800"/>
            <a:chOff x="4800600" y="1752599"/>
            <a:chExt cx="1764792" cy="685801"/>
          </a:xfrm>
        </p:grpSpPr>
        <p:sp>
          <p:nvSpPr>
            <p:cNvPr id="11" name="Rectangle 10"/>
            <p:cNvSpPr/>
            <p:nvPr/>
          </p:nvSpPr>
          <p:spPr>
            <a:xfrm>
              <a:off x="48006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8006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45300" y="990600"/>
            <a:ext cx="14605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JM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20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…</a:t>
            </a:r>
            <a:endParaRPr lang="en-JM" sz="1600" b="1" dirty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cs typeface="+mn-cs"/>
            </a:endParaRPr>
          </a:p>
        </p:txBody>
      </p:sp>
      <p:grpSp>
        <p:nvGrpSpPr>
          <p:cNvPr id="23563" name="Group 30"/>
          <p:cNvGrpSpPr>
            <a:grpSpLocks/>
          </p:cNvGrpSpPr>
          <p:nvPr/>
        </p:nvGrpSpPr>
        <p:grpSpPr bwMode="auto">
          <a:xfrm>
            <a:off x="6858000" y="1422400"/>
            <a:ext cx="1765300" cy="685800"/>
            <a:chOff x="6858000" y="1752599"/>
            <a:chExt cx="1764792" cy="685801"/>
          </a:xfrm>
        </p:grpSpPr>
        <p:sp>
          <p:nvSpPr>
            <p:cNvPr id="14" name="Rectangle 13"/>
            <p:cNvSpPr/>
            <p:nvPr/>
          </p:nvSpPr>
          <p:spPr>
            <a:xfrm>
              <a:off x="6858000" y="1752599"/>
              <a:ext cx="1764792" cy="968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JM" sz="1600" b="1" dirty="0">
                <a:solidFill>
                  <a:srgbClr val="2E67B1"/>
                </a:solidFill>
                <a:latin typeface="PT Sans Narrow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858000" y="1828799"/>
              <a:ext cx="1752096" cy="6096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dirty="0">
                  <a:solidFill>
                    <a:srgbClr val="2E67B1"/>
                  </a:solidFill>
                </a:rPr>
                <a:t>Название этапа</a:t>
              </a:r>
              <a:endParaRPr lang="en-JM" sz="1600" b="1" dirty="0">
                <a:solidFill>
                  <a:srgbClr val="2E67B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590800" y="226854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4400" y="2268540"/>
            <a:ext cx="198120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226854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+mn-cs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68540"/>
            <a:ext cx="19812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Подробное описание этапа </a:t>
            </a:r>
            <a:endParaRPr lang="en-JM" sz="14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24592" name="Content Placeholder 4"/>
          <p:cNvSpPr txBox="1">
            <a:spLocks/>
          </p:cNvSpPr>
          <p:nvPr/>
        </p:nvSpPr>
        <p:spPr bwMode="auto">
          <a:xfrm rot="10800000" flipV="1">
            <a:off x="520700" y="3011809"/>
            <a:ext cx="8534400" cy="2957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Представьте план реализации идеи в конечный продукт, т.е. от начальной стадии (идеи) до готового продукта (работоспособной технологии) с указанием временных и </a:t>
            </a:r>
            <a:r>
              <a:rPr lang="ru-RU" altLang="ru-RU" sz="1400" b="1" u="sng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финансовых затрат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. Кратко обозначьте направление использования инвестиций. Изложите план проекта на 2 года Опишите основные мероприятия проекта. Если имеется возможность финансирования вашего проекта из иных (государственных, частных) источников – укажите их.</a:t>
            </a:r>
            <a:endParaRPr lang="ru-RU" altLang="ru-RU" sz="1400" b="1" dirty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Если стоимость реализации проекта </a:t>
            </a:r>
            <a:r>
              <a:rPr lang="ru-RU" altLang="ru-RU" sz="1400" b="1" u="sng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превосходит сумму гранта</a:t>
            </a: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, поясните, откуда придет дополнительное финансирование?</a:t>
            </a:r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Какое необходимо оборудование и экспериментальная база для НИР? Есть ли они?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Результаты проекта по этапам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533400" y="2336800"/>
            <a:ext cx="1716088" cy="1295400"/>
          </a:xfrm>
        </p:spPr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>
          <a:xfrm>
            <a:off x="2667000" y="2336800"/>
            <a:ext cx="1716088" cy="1295400"/>
          </a:xfrm>
        </p:spPr>
      </p:sp>
      <p:sp>
        <p:nvSpPr>
          <p:cNvPr id="6" name="Рисунок 5"/>
          <p:cNvSpPr>
            <a:spLocks noGrp="1"/>
          </p:cNvSpPr>
          <p:nvPr>
            <p:ph type="pic" sz="quarter" idx="17"/>
          </p:nvPr>
        </p:nvSpPr>
        <p:spPr>
          <a:xfrm>
            <a:off x="4800600" y="2336800"/>
            <a:ext cx="1716088" cy="1295400"/>
          </a:xfrm>
        </p:spPr>
      </p:sp>
      <p:sp>
        <p:nvSpPr>
          <p:cNvPr id="7" name="Рисунок 6"/>
          <p:cNvSpPr>
            <a:spLocks noGrp="1"/>
          </p:cNvSpPr>
          <p:nvPr>
            <p:ph type="pic" sz="quarter" idx="21"/>
          </p:nvPr>
        </p:nvSpPr>
        <p:spPr>
          <a:xfrm>
            <a:off x="6934200" y="2336800"/>
            <a:ext cx="1716088" cy="1295400"/>
          </a:xfrm>
        </p:spPr>
      </p:sp>
      <p:sp>
        <p:nvSpPr>
          <p:cNvPr id="24583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4876800" y="4749800"/>
            <a:ext cx="1836738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 об объекте ИС и сроках получения</a:t>
            </a:r>
          </a:p>
        </p:txBody>
      </p:sp>
      <p:sp>
        <p:nvSpPr>
          <p:cNvPr id="24584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7041198" y="4800600"/>
            <a:ext cx="1744663" cy="2057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5" name="Text Placeholder 11"/>
          <p:cNvSpPr>
            <a:spLocks noGrp="1"/>
          </p:cNvSpPr>
          <p:nvPr>
            <p:ph type="body" sz="quarter" idx="25"/>
          </p:nvPr>
        </p:nvSpPr>
        <p:spPr>
          <a:xfrm>
            <a:off x="609600" y="4659933"/>
            <a:ext cx="1820862" cy="1207468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100" dirty="0"/>
              <a:t>Информация</a:t>
            </a:r>
          </a:p>
        </p:txBody>
      </p:sp>
      <p:sp>
        <p:nvSpPr>
          <p:cNvPr id="24586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579438" y="3835401"/>
            <a:ext cx="1706562" cy="593727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Разработан бизнес-план инновационного проекта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7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743200" y="3835400"/>
            <a:ext cx="1965960" cy="8128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Развитие проекта в части коммерциализации результатов НИР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8" name="Text Placeholder 14"/>
          <p:cNvSpPr>
            <a:spLocks noGrp="1"/>
          </p:cNvSpPr>
          <p:nvPr>
            <p:ph type="body" sz="quarter" idx="28"/>
          </p:nvPr>
        </p:nvSpPr>
        <p:spPr>
          <a:xfrm>
            <a:off x="4876800" y="3835400"/>
            <a:ext cx="1676400" cy="812800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Подана заявка на регистрацию РИД. Название объекта ИС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4589" name="Text Placeholder 15"/>
          <p:cNvSpPr>
            <a:spLocks noGrp="1"/>
          </p:cNvSpPr>
          <p:nvPr>
            <p:ph type="body" sz="quarter" idx="29"/>
          </p:nvPr>
        </p:nvSpPr>
        <p:spPr>
          <a:xfrm>
            <a:off x="6980238" y="3835401"/>
            <a:ext cx="1935162" cy="923927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Пройдена </a:t>
            </a:r>
            <a:r>
              <a:rPr lang="ru-RU" altLang="ru-RU" sz="1000" dirty="0" err="1">
                <a:solidFill>
                  <a:srgbClr val="2E67B1"/>
                </a:solidFill>
                <a:latin typeface="Cambria" panose="02040503050406030204" pitchFamily="18" charset="0"/>
              </a:rPr>
              <a:t>преакселерационная</a:t>
            </a:r>
            <a:r>
              <a:rPr lang="ru-RU" altLang="ru-RU" sz="1000" dirty="0">
                <a:solidFill>
                  <a:srgbClr val="2E67B1"/>
                </a:solidFill>
                <a:latin typeface="Cambria" panose="02040503050406030204" pitchFamily="18" charset="0"/>
              </a:rPr>
              <a:t> программа</a:t>
            </a:r>
            <a:endParaRPr lang="en-JM" altLang="ru-RU" sz="10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060" y="990601"/>
            <a:ext cx="83058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ambria" panose="02040503050406030204" pitchFamily="18" charset="0"/>
                <a:cs typeface="+mn-cs"/>
              </a:rPr>
              <a:t>Опишите результаты, которые вы планируете получить в конце 1-го и 2-го года программы «УМНИК», согласно Положению о программе «УМНИК». Обозначьте, что необходимо защитить в Вашем проекте (патент, полезная модель, изобретение, промышленный образец; свидетельство, лицензирование, сертификация). На кого будут оформлены права на ИС. </a:t>
            </a:r>
          </a:p>
        </p:txBody>
      </p:sp>
      <p:sp>
        <p:nvSpPr>
          <p:cNvPr id="24592" name="Текст 1"/>
          <p:cNvSpPr>
            <a:spLocks noGrp="1"/>
          </p:cNvSpPr>
          <p:nvPr>
            <p:ph type="body" sz="quarter" idx="22"/>
          </p:nvPr>
        </p:nvSpPr>
        <p:spPr>
          <a:xfrm>
            <a:off x="2743202" y="4648200"/>
            <a:ext cx="1981199" cy="1143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1000" dirty="0"/>
              <a:t>(подана заявка в программу «СТАРТ»; либо зарегистрировано малое инновационное предприятие; </a:t>
            </a:r>
            <a:r>
              <a:rPr lang="ru-RU" sz="1000" dirty="0"/>
              <a:t>либо передача прав на РИД)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61937"/>
            <a:ext cx="8229600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Партнеры, заинтересованные организации</a:t>
            </a: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 rot="10800000" flipV="1">
            <a:off x="457200" y="982021"/>
            <a:ext cx="8153400" cy="2548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>
                <a:solidFill>
                  <a:srgbClr val="404040"/>
                </a:solidFill>
                <a:latin typeface="+mn-lt"/>
                <a:cs typeface="+mn-cs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404040"/>
                </a:solidFill>
                <a:latin typeface="+mn-lt"/>
                <a:cs typeface="+mn-cs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rgbClr val="404040"/>
                </a:solidFill>
                <a:latin typeface="+mn-lt"/>
                <a:cs typeface="+mn-cs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rgbClr val="404040"/>
                </a:solidFill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pPr marL="0" indent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chemeClr val="tx1"/>
                </a:solidFill>
                <a:latin typeface="Cambria" panose="02040503050406030204" pitchFamily="18" charset="0"/>
              </a:rPr>
              <a:t>Укажите, кому потенциально интересен Ваш проект, кто готов оказать поддержку его развитию, кто готов предоставить дополнительные ресурсы (оборудование, финансы, помещение, комплектующие, образцы). При наличии, продемонстрируйте имеющиеся намерения в виде письма от организации или вуза, на базе которого будет реализовываться проект.</a:t>
            </a:r>
            <a:endParaRPr lang="ru-RU" alt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 eaLnBrk="1" hangingPunct="1"/>
            <a:r>
              <a:rPr lang="ru-RU" altLang="ru-RU" sz="4000" b="1" dirty="0">
                <a:latin typeface="Cambria" panose="02040503050406030204" pitchFamily="18" charset="0"/>
              </a:rPr>
              <a:t>Спасибо за внимание</a:t>
            </a:r>
            <a:endParaRPr lang="en-JM" altLang="ru-RU" sz="4000" b="1" dirty="0">
              <a:latin typeface="Cambria" panose="02040503050406030204" pitchFamily="18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-7620" y="3919179"/>
            <a:ext cx="9144000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Контактная информация: </a:t>
            </a: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+mn-cs"/>
              </a:rPr>
              <a:t>веб-сайт, электронная почта, телефон</a:t>
            </a:r>
            <a:endParaRPr lang="en-JM" sz="160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+mn-cs"/>
            </a:endParaRPr>
          </a:p>
        </p:txBody>
      </p:sp>
      <p:sp>
        <p:nvSpPr>
          <p:cNvPr id="27656" name="Прямоугольник 28"/>
          <p:cNvSpPr>
            <a:spLocks noChangeArrowheads="1"/>
          </p:cNvSpPr>
          <p:nvPr/>
        </p:nvSpPr>
        <p:spPr bwMode="auto">
          <a:xfrm>
            <a:off x="7620" y="2006600"/>
            <a:ext cx="9144000" cy="113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Фамилия Имя Отчество</a:t>
            </a:r>
            <a:r>
              <a:rPr lang="en-JM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 </a:t>
            </a:r>
            <a:r>
              <a:rPr lang="ru-RU" altLang="ru-RU" b="1" dirty="0">
                <a:solidFill>
                  <a:srgbClr val="2E67B1"/>
                </a:solidFill>
                <a:latin typeface="Cambria" panose="02040503050406030204" pitchFamily="18" charset="0"/>
              </a:rPr>
              <a:t>(выступающего)</a:t>
            </a:r>
            <a:endParaRPr lang="ru-RU" altLang="ru-RU" sz="2400" b="1" dirty="0">
              <a:solidFill>
                <a:schemeClr val="tx1"/>
              </a:solidFill>
              <a:latin typeface="Cambria" panose="02040503050406030204" pitchFamily="18" charset="0"/>
              <a:cs typeface="+mn-cs"/>
              <a:sym typeface="Symbol" panose="05050102010706020507" pitchFamily="18" charset="2"/>
            </a:endParaRPr>
          </a:p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  <a:defRPr/>
            </a:pPr>
            <a:r>
              <a:rPr lang="en-JM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 </a:t>
            </a:r>
            <a:r>
              <a:rPr lang="ru-RU" altLang="ru-RU" sz="2400" b="1" dirty="0">
                <a:solidFill>
                  <a:schemeClr val="tx1"/>
                </a:solidFill>
                <a:latin typeface="Cambria" panose="02040503050406030204" pitchFamily="18" charset="0"/>
                <a:cs typeface="+mn-cs"/>
              </a:rPr>
              <a:t>должность, место работы (учебы)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98439"/>
            <a:ext cx="7467600" cy="71437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latin typeface="Cambria" panose="02040503050406030204" pitchFamily="18" charset="0"/>
              </a:rPr>
              <a:t>Разделы презентации</a:t>
            </a:r>
            <a:endParaRPr lang="en-JM" altLang="ru-RU" sz="3600" b="1" dirty="0">
              <a:latin typeface="Cambria" panose="02040503050406030204" pitchFamily="18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1193800"/>
            <a:ext cx="8991600" cy="4648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Актуальность идеи (проблематика)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Предлагаемое решение (конечный продукт)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Перспектива коммерциализации результата НИОКР (сферы применения и конкретный потребитель)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Обоснование научной новизны проекта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Техническая значимость (преимущества перед существующими аналогами)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План реализации проекта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Защита прав на интеллектуальную собственность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altLang="ru-RU" sz="1800" b="1" dirty="0">
                <a:latin typeface="Cambria" panose="02040503050406030204" pitchFamily="18" charset="0"/>
              </a:rPr>
              <a:t>Партнеры, заинтересованные организации (если имеются (планируются)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Актуальность идеи («проблематика»)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8435" name="Content Placeholder 4"/>
          <p:cNvSpPr>
            <a:spLocks noGrp="1"/>
          </p:cNvSpPr>
          <p:nvPr>
            <p:ph sz="quarter" idx="13"/>
          </p:nvPr>
        </p:nvSpPr>
        <p:spPr>
          <a:xfrm>
            <a:off x="457200" y="971549"/>
            <a:ext cx="8382000" cy="174625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Обозначьте наличие и уровень существующей проблемы, на решение которой направлена Ваша идея. Идея, сформулированная в проекте, должна иметь  значение для решения современных проблем и задач как в Нижегородской области, так и в России в целом, а также быть пригодной к защите интеллектуальной собственности (подаче заявки).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601" y="2867662"/>
            <a:ext cx="4435475" cy="2713039"/>
          </a:xfrm>
        </p:spPr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3867149"/>
            <a:ext cx="2362200" cy="933451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Автор информации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5562600" y="4800600"/>
            <a:ext cx="3352800" cy="533400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Веб-сайт источника информации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62600" y="29146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2600" y="38671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600" y="4819651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5562600" y="2921000"/>
            <a:ext cx="2362200" cy="933451"/>
          </a:xfrm>
        </p:spPr>
        <p:txBody>
          <a:bodyPr rtlCol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2E67B1"/>
                </a:solidFill>
                <a:latin typeface="Cambria" pitchFamily="18" charset="0"/>
              </a:rPr>
              <a:t>Описание</a:t>
            </a:r>
            <a:endParaRPr lang="en-JM" dirty="0">
              <a:solidFill>
                <a:srgbClr val="2E67B1"/>
              </a:solidFill>
              <a:latin typeface="Cambri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2"/>
            <a:ext cx="8229600" cy="714375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Предлагаемое решение (конечный продукт)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70065" y="960437"/>
            <a:ext cx="8229600" cy="1554163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Дайте информацию по продукту, который Вы будете создавать и реализовывать. Используйте фотографии продукта и/или схемы, поясняющие ключевые инновационные моменты продукта.  Если есть возможность, во время выступления покажите лабораторный образец или макет.</a:t>
            </a:r>
          </a:p>
        </p:txBody>
      </p:sp>
      <p:pic>
        <p:nvPicPr>
          <p:cNvPr id="19461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7088" y="2811464"/>
            <a:ext cx="397351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Прямоугольник 1"/>
          <p:cNvSpPr>
            <a:spLocks noChangeArrowheads="1"/>
          </p:cNvSpPr>
          <p:nvPr/>
        </p:nvSpPr>
        <p:spPr bwMode="auto">
          <a:xfrm>
            <a:off x="678113" y="2977595"/>
            <a:ext cx="10903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Описание</a:t>
            </a:r>
            <a:endParaRPr lang="en-JM" altLang="ru-RU" sz="1600" dirty="0">
              <a:solidFill>
                <a:srgbClr val="2E67B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Rectangle 16"/>
          <p:cNvSpPr/>
          <p:nvPr/>
        </p:nvSpPr>
        <p:spPr>
          <a:xfrm>
            <a:off x="609600" y="3022600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78971" y="304802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91836" y="1019176"/>
            <a:ext cx="8118764" cy="2714624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Понимание размеров целевого рынка в России (если целимся в него) и мирового (если есть внешний прицел). 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Портрет потенциального потребителя, сколько он платит за аналоги сейчас или сколько теряет, не решая проблему.</a:t>
            </a:r>
          </a:p>
          <a:p>
            <a:pPr marL="0" indent="0" eaLnBrk="1" hangingPunct="1">
              <a:lnSpc>
                <a:spcPct val="13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Оценка размера рынка (TAM, SAM, SOM) с соответствующей диаграммой, с указанием источника приведенной информации.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485776" y="990600"/>
            <a:ext cx="8124825" cy="13208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Опишите планируемую бизнес-модель (как на указанном рынке идея будет </a:t>
            </a:r>
            <a:r>
              <a:rPr lang="ru-RU" altLang="ru-RU" b="1" dirty="0" err="1">
                <a:solidFill>
                  <a:schemeClr val="tx1"/>
                </a:solidFill>
                <a:latin typeface="Cambria" panose="02040503050406030204" pitchFamily="18" charset="0"/>
              </a:rPr>
              <a:t>монетизироваться</a:t>
            </a: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). Охарактеризуйте наличие рисков (в том числе Коммерциализации) всего проекта и мер их снижения.</a:t>
            </a:r>
            <a:endParaRPr lang="ru-RU" altLang="ru-RU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78971" y="304802"/>
            <a:ext cx="8229600" cy="7143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ru-RU" altLang="ru-RU" sz="2400" b="1" dirty="0">
                <a:latin typeface="Cambria" panose="02040503050406030204" pitchFamily="18" charset="0"/>
              </a:rPr>
              <a:t>Перспектива коммерциализации результата НИОКР 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279400"/>
            <a:ext cx="7859712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Обоснование научной новизны проекта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3"/>
          </p:nvPr>
        </p:nvSpPr>
        <p:spPr>
          <a:xfrm>
            <a:off x="473075" y="990600"/>
            <a:ext cx="8137525" cy="1625600"/>
          </a:xfrm>
        </p:spPr>
        <p:txBody>
          <a:bodyPr/>
          <a:lstStyle/>
          <a:p>
            <a:pPr marL="0" indent="0" eaLnBrk="1" hangingPunct="1">
              <a:lnSpc>
                <a:spcPct val="130000"/>
              </a:lnSpc>
              <a:spcBef>
                <a:spcPts val="0"/>
              </a:spcBef>
            </a:pPr>
            <a:r>
              <a:rPr lang="ru-RU" alt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Отразите научные исследования, в результате которых возникла идея, а также условия, необходимые для ее реализации. Что нового в научной составляющей Вы предлагаете по сравнению с тем, что есть в науке, технике и технологии сейчас?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800601" y="2925763"/>
            <a:ext cx="3749675" cy="2636837"/>
          </a:xfrm>
        </p:spPr>
      </p:sp>
      <p:sp>
        <p:nvSpPr>
          <p:cNvPr id="26630" name="Прямоугольник 1"/>
          <p:cNvSpPr>
            <a:spLocks noChangeArrowheads="1"/>
          </p:cNvSpPr>
          <p:nvPr/>
        </p:nvSpPr>
        <p:spPr bwMode="auto">
          <a:xfrm>
            <a:off x="979488" y="2930605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685800" y="3083004"/>
            <a:ext cx="46038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598489"/>
            <a:ext cx="8229600" cy="46831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Техническая значимость</a:t>
            </a:r>
            <a:r>
              <a:rPr lang="ru-RU" altLang="ru-RU" sz="2000" b="1" dirty="0">
                <a:latin typeface="Cambria" panose="02040503050406030204" pitchFamily="18" charset="0"/>
              </a:rPr>
              <a:t/>
            </a:r>
            <a:br>
              <a:rPr lang="ru-RU" altLang="ru-RU" sz="2000" b="1" dirty="0">
                <a:latin typeface="Cambria" panose="02040503050406030204" pitchFamily="18" charset="0"/>
              </a:rPr>
            </a:br>
            <a:endParaRPr lang="en-JM" altLang="ru-RU" sz="2000" b="1" dirty="0">
              <a:latin typeface="Cambria" panose="02040503050406030204" pitchFamily="18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6386640"/>
              </p:ext>
            </p:extLst>
          </p:nvPr>
        </p:nvGraphicFramePr>
        <p:xfrm>
          <a:off x="641352" y="1092201"/>
          <a:ext cx="7859713" cy="3146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5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578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13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2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4672">
                <a:tc>
                  <a:txBody>
                    <a:bodyPr/>
                    <a:lstStyle/>
                    <a:p>
                      <a:r>
                        <a:rPr lang="ru-RU" sz="1500" dirty="0"/>
                        <a:t>Название </a:t>
                      </a:r>
                      <a:endParaRPr lang="en-JM" sz="150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Показатель1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 2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</a:t>
                      </a:r>
                      <a:r>
                        <a:rPr lang="ru-RU" sz="1500" kern="1200" baseline="0" dirty="0"/>
                        <a:t> 3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500" kern="1200" dirty="0"/>
                        <a:t>Показатель 4</a:t>
                      </a:r>
                      <a:endParaRPr lang="en-JM" sz="1500" b="1" kern="1200" dirty="0">
                        <a:solidFill>
                          <a:schemeClr val="lt1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 marL="91433" marR="91433" marT="47679" marB="4767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ru-RU" sz="1900" dirty="0"/>
                        <a:t>Ваш продукт</a:t>
                      </a: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1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2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4672">
                <a:tc>
                  <a:txBody>
                    <a:bodyPr/>
                    <a:lstStyle/>
                    <a:p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3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/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3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900" baseline="0" dirty="0"/>
                        <a:t>Name</a:t>
                      </a:r>
                      <a:r>
                        <a:rPr lang="ru-RU" sz="1900" baseline="0" dirty="0"/>
                        <a:t> 4</a:t>
                      </a:r>
                      <a:endParaRPr lang="en-JM" sz="1900" baseline="0" dirty="0"/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33" marR="91433" marT="47679" marB="4767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66738" y="4391561"/>
            <a:ext cx="7924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6007A"/>
              </a:buClr>
              <a:defRPr/>
            </a:pPr>
            <a:r>
              <a:rPr lang="ru-RU" sz="1600" b="1" dirty="0">
                <a:latin typeface="Cambria" pitchFamily="18" charset="0"/>
                <a:cs typeface="+mn-cs"/>
              </a:rPr>
              <a:t>Представьте сравнительный анализ Вашего продукта с существующими аналогичными способами, методами и путями решения проблемы на сегодняшний день, обозначьте Ваши преимущества и недостатки, отметьте  в чем проявляется решающее влияние Вашей идеи на современную технику и технологии.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77838" y="274637"/>
            <a:ext cx="7859712" cy="715963"/>
          </a:xfrm>
        </p:spPr>
        <p:txBody>
          <a:bodyPr/>
          <a:lstStyle/>
          <a:p>
            <a:pPr eaLnBrk="1" hangingPunct="1"/>
            <a:r>
              <a:rPr lang="ru-RU" altLang="ru-RU" sz="2400" b="1" dirty="0">
                <a:latin typeface="Cambria" panose="02040503050406030204" pitchFamily="18" charset="0"/>
              </a:rPr>
              <a:t>Научно-технический задел исполнителей проекта</a:t>
            </a:r>
            <a:endParaRPr lang="en-JM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22531" name="Content Placeholder 4"/>
          <p:cNvSpPr>
            <a:spLocks noGrp="1"/>
          </p:cNvSpPr>
          <p:nvPr>
            <p:ph sz="quarter" idx="13"/>
          </p:nvPr>
        </p:nvSpPr>
        <p:spPr>
          <a:xfrm>
            <a:off x="477840" y="889000"/>
            <a:ext cx="8404225" cy="2133601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</a:pPr>
            <a:r>
              <a:rPr lang="ru-RU" altLang="ru-RU" sz="1400" b="1" dirty="0">
                <a:solidFill>
                  <a:schemeClr val="tx1"/>
                </a:solidFill>
                <a:latin typeface="Cambria" panose="02040503050406030204" pitchFamily="18" charset="0"/>
              </a:rPr>
              <a:t>Поясните, что уже сделано на сегодняшний день. Есть ли прототип, опытный образец, научно-техническая документация. Поясните, имеете ли Вы доступ к оборудованию для проведения НИОКР, экспериментальную базу для проведения испытаний. Какие  объекты интеллектуальной собственности имеются на сегодняшний день и которые можно «использовать» в процессе реализации проекта. Что мешает продолжить работу, и как программа «УМНИК» может «помочь». Опишите научно-технический потенциал авторов проекта. Опишите ваш опыт работ по выполнению НИОКР и управлению проектами.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953000" y="3124201"/>
            <a:ext cx="3636964" cy="2433639"/>
          </a:xfrm>
        </p:spPr>
      </p:sp>
      <p:sp>
        <p:nvSpPr>
          <p:cNvPr id="22534" name="Прямоугольник 1"/>
          <p:cNvSpPr>
            <a:spLocks noChangeArrowheads="1"/>
          </p:cNvSpPr>
          <p:nvPr/>
        </p:nvSpPr>
        <p:spPr bwMode="auto">
          <a:xfrm>
            <a:off x="944563" y="3641805"/>
            <a:ext cx="342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2E67B1"/>
                </a:solidFill>
                <a:latin typeface="Cambria" panose="02040503050406030204" pitchFamily="18" charset="0"/>
              </a:rPr>
              <a:t>При оформлении данного слайда используйте иллюстрации (схемы, формулы)</a:t>
            </a:r>
          </a:p>
        </p:txBody>
      </p:sp>
      <p:sp>
        <p:nvSpPr>
          <p:cNvPr id="7" name="Rectangle 16"/>
          <p:cNvSpPr/>
          <p:nvPr/>
        </p:nvSpPr>
        <p:spPr>
          <a:xfrm>
            <a:off x="715965" y="3781504"/>
            <a:ext cx="46037" cy="381000"/>
          </a:xfrm>
          <a:prstGeom prst="rect">
            <a:avLst/>
          </a:prstGeom>
          <a:solidFill>
            <a:srgbClr val="2E67B1"/>
          </a:solidFill>
          <a:ln>
            <a:solidFill>
              <a:srgbClr val="2E6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JM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4985</TotalTime>
  <Words>804</Words>
  <Application>Microsoft Office PowerPoint</Application>
  <PresentationFormat>Экран (4:3)</PresentationFormat>
  <Paragraphs>78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«Название проекта»</vt:lpstr>
      <vt:lpstr>Разделы презентации</vt:lpstr>
      <vt:lpstr>Актуальность идеи («проблематика»)</vt:lpstr>
      <vt:lpstr>Предлагаемое решение (конечный продукт)</vt:lpstr>
      <vt:lpstr>Перспектива коммерциализации результата НИОКР </vt:lpstr>
      <vt:lpstr>Перспектива коммерциализации результата НИОКР </vt:lpstr>
      <vt:lpstr>Обоснование научной новизны проекта</vt:lpstr>
      <vt:lpstr>Техническая значимость </vt:lpstr>
      <vt:lpstr>Научно-технический задел исполнителей проекта</vt:lpstr>
      <vt:lpstr>План реализации </vt:lpstr>
      <vt:lpstr>Результаты проекта по этапам</vt:lpstr>
      <vt:lpstr>Партнеры, заинтересованные организации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Project Review Powerpoint Presentation</dc:title>
  <dc:creator>Рамзес Хади</dc:creator>
  <cp:lastModifiedBy>Галя</cp:lastModifiedBy>
  <cp:revision>269</cp:revision>
  <dcterms:created xsi:type="dcterms:W3CDTF">2011-12-10T01:15:11Z</dcterms:created>
  <dcterms:modified xsi:type="dcterms:W3CDTF">2019-09-20T06:59:32Z</dcterms:modified>
</cp:coreProperties>
</file>